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63" r:id="rId3"/>
    <p:sldId id="266" r:id="rId4"/>
    <p:sldId id="273" r:id="rId5"/>
    <p:sldId id="268" r:id="rId6"/>
    <p:sldId id="272" r:id="rId7"/>
    <p:sldId id="296" r:id="rId8"/>
    <p:sldId id="269" r:id="rId9"/>
    <p:sldId id="270" r:id="rId10"/>
    <p:sldId id="271" r:id="rId11"/>
    <p:sldId id="274" r:id="rId12"/>
    <p:sldId id="275" r:id="rId13"/>
    <p:sldId id="276" r:id="rId14"/>
    <p:sldId id="277" r:id="rId15"/>
    <p:sldId id="279" r:id="rId16"/>
    <p:sldId id="281"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7" r:id="rId30"/>
    <p:sldId id="265" r:id="rId31"/>
    <p:sldId id="294" r:id="rId32"/>
    <p:sldId id="299" r:id="rId33"/>
    <p:sldId id="264" r:id="rId34"/>
  </p:sldIdLst>
  <p:sldSz cx="9144000" cy="6858000" type="screen4x3"/>
  <p:notesSz cx="6858000" cy="9144000"/>
  <p:defaultTextStyle>
    <a:defPPr>
      <a:defRPr lang="en-US"/>
    </a:defPPr>
    <a:lvl1pPr algn="l" rtl="0" fontAlgn="base">
      <a:lnSpc>
        <a:spcPct val="90000"/>
      </a:lnSpc>
      <a:spcBef>
        <a:spcPct val="50000"/>
      </a:spcBef>
      <a:spcAft>
        <a:spcPct val="0"/>
      </a:spcAft>
      <a:defRPr sz="1600" kern="1200">
        <a:solidFill>
          <a:schemeClr val="hlink"/>
        </a:solidFill>
        <a:latin typeface="Arial" pitchFamily="34" charset="0"/>
        <a:ea typeface="+mn-ea"/>
        <a:cs typeface="+mn-cs"/>
      </a:defRPr>
    </a:lvl1pPr>
    <a:lvl2pPr marL="457200" algn="l" rtl="0" fontAlgn="base">
      <a:lnSpc>
        <a:spcPct val="90000"/>
      </a:lnSpc>
      <a:spcBef>
        <a:spcPct val="50000"/>
      </a:spcBef>
      <a:spcAft>
        <a:spcPct val="0"/>
      </a:spcAft>
      <a:defRPr sz="1600" kern="1200">
        <a:solidFill>
          <a:schemeClr val="hlink"/>
        </a:solidFill>
        <a:latin typeface="Arial" pitchFamily="34" charset="0"/>
        <a:ea typeface="+mn-ea"/>
        <a:cs typeface="+mn-cs"/>
      </a:defRPr>
    </a:lvl2pPr>
    <a:lvl3pPr marL="914400" algn="l" rtl="0" fontAlgn="base">
      <a:lnSpc>
        <a:spcPct val="90000"/>
      </a:lnSpc>
      <a:spcBef>
        <a:spcPct val="50000"/>
      </a:spcBef>
      <a:spcAft>
        <a:spcPct val="0"/>
      </a:spcAft>
      <a:defRPr sz="1600" kern="1200">
        <a:solidFill>
          <a:schemeClr val="hlink"/>
        </a:solidFill>
        <a:latin typeface="Arial" pitchFamily="34" charset="0"/>
        <a:ea typeface="+mn-ea"/>
        <a:cs typeface="+mn-cs"/>
      </a:defRPr>
    </a:lvl3pPr>
    <a:lvl4pPr marL="1371600" algn="l" rtl="0" fontAlgn="base">
      <a:lnSpc>
        <a:spcPct val="90000"/>
      </a:lnSpc>
      <a:spcBef>
        <a:spcPct val="50000"/>
      </a:spcBef>
      <a:spcAft>
        <a:spcPct val="0"/>
      </a:spcAft>
      <a:defRPr sz="1600" kern="1200">
        <a:solidFill>
          <a:schemeClr val="hlink"/>
        </a:solidFill>
        <a:latin typeface="Arial" pitchFamily="34" charset="0"/>
        <a:ea typeface="+mn-ea"/>
        <a:cs typeface="+mn-cs"/>
      </a:defRPr>
    </a:lvl4pPr>
    <a:lvl5pPr marL="1828800" algn="l" rtl="0" fontAlgn="base">
      <a:lnSpc>
        <a:spcPct val="90000"/>
      </a:lnSpc>
      <a:spcBef>
        <a:spcPct val="50000"/>
      </a:spcBef>
      <a:spcAft>
        <a:spcPct val="0"/>
      </a:spcAft>
      <a:defRPr sz="1600" kern="1200">
        <a:solidFill>
          <a:schemeClr val="hlink"/>
        </a:solidFill>
        <a:latin typeface="Arial" pitchFamily="34" charset="0"/>
        <a:ea typeface="+mn-ea"/>
        <a:cs typeface="+mn-cs"/>
      </a:defRPr>
    </a:lvl5pPr>
    <a:lvl6pPr marL="2286000" algn="l" defTabSz="914400" rtl="0" eaLnBrk="1" latinLnBrk="0" hangingPunct="1">
      <a:defRPr sz="1600" kern="1200">
        <a:solidFill>
          <a:schemeClr val="hlink"/>
        </a:solidFill>
        <a:latin typeface="Arial" pitchFamily="34" charset="0"/>
        <a:ea typeface="+mn-ea"/>
        <a:cs typeface="+mn-cs"/>
      </a:defRPr>
    </a:lvl6pPr>
    <a:lvl7pPr marL="2743200" algn="l" defTabSz="914400" rtl="0" eaLnBrk="1" latinLnBrk="0" hangingPunct="1">
      <a:defRPr sz="1600" kern="1200">
        <a:solidFill>
          <a:schemeClr val="hlink"/>
        </a:solidFill>
        <a:latin typeface="Arial" pitchFamily="34" charset="0"/>
        <a:ea typeface="+mn-ea"/>
        <a:cs typeface="+mn-cs"/>
      </a:defRPr>
    </a:lvl7pPr>
    <a:lvl8pPr marL="3200400" algn="l" defTabSz="914400" rtl="0" eaLnBrk="1" latinLnBrk="0" hangingPunct="1">
      <a:defRPr sz="1600" kern="1200">
        <a:solidFill>
          <a:schemeClr val="hlink"/>
        </a:solidFill>
        <a:latin typeface="Arial" pitchFamily="34" charset="0"/>
        <a:ea typeface="+mn-ea"/>
        <a:cs typeface="+mn-cs"/>
      </a:defRPr>
    </a:lvl8pPr>
    <a:lvl9pPr marL="3657600" algn="l" defTabSz="914400" rtl="0" eaLnBrk="1" latinLnBrk="0" hangingPunct="1">
      <a:defRPr sz="1600" kern="1200">
        <a:solidFill>
          <a:schemeClr val="hlink"/>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CCFF"/>
    <a:srgbClr val="00CC00"/>
    <a:srgbClr val="99CCFF"/>
    <a:srgbClr val="66CCFF"/>
    <a:srgbClr val="FF6600"/>
    <a:srgbClr val="FF66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23" autoAdjust="0"/>
    <p:restoredTop sz="90929"/>
  </p:normalViewPr>
  <p:slideViewPr>
    <p:cSldViewPr>
      <p:cViewPr varScale="1">
        <p:scale>
          <a:sx n="102" d="100"/>
          <a:sy n="102" d="100"/>
        </p:scale>
        <p:origin x="-17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D1D71A-3E4F-4FF7-8438-D8CAA112D706}" type="slidenum">
              <a:rPr lang="en-US"/>
              <a:pPr>
                <a:defRPr/>
              </a:pPr>
              <a:t>‹#›</a:t>
            </a:fld>
            <a:endParaRPr lang="en-US"/>
          </a:p>
        </p:txBody>
      </p:sp>
    </p:spTree>
    <p:extLst>
      <p:ext uri="{BB962C8B-B14F-4D97-AF65-F5344CB8AC3E}">
        <p14:creationId xmlns:p14="http://schemas.microsoft.com/office/powerpoint/2010/main" val="75967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CEA8BB-5B68-41E0-87CB-C7D6D9C93890}" type="slidenum">
              <a:rPr lang="en-US"/>
              <a:pPr>
                <a:defRPr/>
              </a:pPr>
              <a:t>‹#›</a:t>
            </a:fld>
            <a:endParaRPr lang="en-US"/>
          </a:p>
        </p:txBody>
      </p:sp>
    </p:spTree>
    <p:extLst>
      <p:ext uri="{BB962C8B-B14F-4D97-AF65-F5344CB8AC3E}">
        <p14:creationId xmlns:p14="http://schemas.microsoft.com/office/powerpoint/2010/main" val="33059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046D15-5E83-445F-82E4-F5B114B37376}" type="slidenum">
              <a:rPr lang="en-US"/>
              <a:pPr>
                <a:defRPr/>
              </a:pPr>
              <a:t>‹#›</a:t>
            </a:fld>
            <a:endParaRPr lang="en-US"/>
          </a:p>
        </p:txBody>
      </p:sp>
    </p:spTree>
    <p:extLst>
      <p:ext uri="{BB962C8B-B14F-4D97-AF65-F5344CB8AC3E}">
        <p14:creationId xmlns:p14="http://schemas.microsoft.com/office/powerpoint/2010/main" val="139198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F9C23D-DB42-4056-91F5-853915C4B0B6}" type="slidenum">
              <a:rPr lang="en-US"/>
              <a:pPr>
                <a:defRPr/>
              </a:pPr>
              <a:t>‹#›</a:t>
            </a:fld>
            <a:endParaRPr lang="en-US"/>
          </a:p>
        </p:txBody>
      </p:sp>
    </p:spTree>
    <p:extLst>
      <p:ext uri="{BB962C8B-B14F-4D97-AF65-F5344CB8AC3E}">
        <p14:creationId xmlns:p14="http://schemas.microsoft.com/office/powerpoint/2010/main" val="197693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22D1C9-0449-41F3-B515-EEB4362E9050}" type="slidenum">
              <a:rPr lang="en-US"/>
              <a:pPr>
                <a:defRPr/>
              </a:pPr>
              <a:t>‹#›</a:t>
            </a:fld>
            <a:endParaRPr lang="en-US"/>
          </a:p>
        </p:txBody>
      </p:sp>
    </p:spTree>
    <p:extLst>
      <p:ext uri="{BB962C8B-B14F-4D97-AF65-F5344CB8AC3E}">
        <p14:creationId xmlns:p14="http://schemas.microsoft.com/office/powerpoint/2010/main" val="239042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7631F5-04C2-4921-B84B-55948E4D3B4D}" type="slidenum">
              <a:rPr lang="en-US"/>
              <a:pPr>
                <a:defRPr/>
              </a:pPr>
              <a:t>‹#›</a:t>
            </a:fld>
            <a:endParaRPr lang="en-US"/>
          </a:p>
        </p:txBody>
      </p:sp>
    </p:spTree>
    <p:extLst>
      <p:ext uri="{BB962C8B-B14F-4D97-AF65-F5344CB8AC3E}">
        <p14:creationId xmlns:p14="http://schemas.microsoft.com/office/powerpoint/2010/main" val="178376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9D1987-31AA-40D7-A364-C44D7A63F3E1}" type="slidenum">
              <a:rPr lang="en-US"/>
              <a:pPr>
                <a:defRPr/>
              </a:pPr>
              <a:t>‹#›</a:t>
            </a:fld>
            <a:endParaRPr lang="en-US"/>
          </a:p>
        </p:txBody>
      </p:sp>
    </p:spTree>
    <p:extLst>
      <p:ext uri="{BB962C8B-B14F-4D97-AF65-F5344CB8AC3E}">
        <p14:creationId xmlns:p14="http://schemas.microsoft.com/office/powerpoint/2010/main" val="389146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FC4BCB-D941-4DD9-A106-5175C25C0415}" type="slidenum">
              <a:rPr lang="en-US"/>
              <a:pPr>
                <a:defRPr/>
              </a:pPr>
              <a:t>‹#›</a:t>
            </a:fld>
            <a:endParaRPr lang="en-US"/>
          </a:p>
        </p:txBody>
      </p:sp>
    </p:spTree>
    <p:extLst>
      <p:ext uri="{BB962C8B-B14F-4D97-AF65-F5344CB8AC3E}">
        <p14:creationId xmlns:p14="http://schemas.microsoft.com/office/powerpoint/2010/main" val="99648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52D02E6-F4BB-4882-90BA-2388339D18B1}" type="slidenum">
              <a:rPr lang="en-US"/>
              <a:pPr>
                <a:defRPr/>
              </a:pPr>
              <a:t>‹#›</a:t>
            </a:fld>
            <a:endParaRPr lang="en-US"/>
          </a:p>
        </p:txBody>
      </p:sp>
    </p:spTree>
    <p:extLst>
      <p:ext uri="{BB962C8B-B14F-4D97-AF65-F5344CB8AC3E}">
        <p14:creationId xmlns:p14="http://schemas.microsoft.com/office/powerpoint/2010/main" val="37362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1F4C73-E4A3-4199-BC75-C22F6101FC22}" type="slidenum">
              <a:rPr lang="en-US"/>
              <a:pPr>
                <a:defRPr/>
              </a:pPr>
              <a:t>‹#›</a:t>
            </a:fld>
            <a:endParaRPr lang="en-US"/>
          </a:p>
        </p:txBody>
      </p:sp>
    </p:spTree>
    <p:extLst>
      <p:ext uri="{BB962C8B-B14F-4D97-AF65-F5344CB8AC3E}">
        <p14:creationId xmlns:p14="http://schemas.microsoft.com/office/powerpoint/2010/main" val="51822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C6BBA5-A263-4B9E-886C-C2C4316B81E8}" type="slidenum">
              <a:rPr lang="en-US"/>
              <a:pPr>
                <a:defRPr/>
              </a:pPr>
              <a:t>‹#›</a:t>
            </a:fld>
            <a:endParaRPr lang="en-US"/>
          </a:p>
        </p:txBody>
      </p:sp>
    </p:spTree>
    <p:extLst>
      <p:ext uri="{BB962C8B-B14F-4D97-AF65-F5344CB8AC3E}">
        <p14:creationId xmlns:p14="http://schemas.microsoft.com/office/powerpoint/2010/main" val="198167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solidFill>
                  <a:schemeClr val="tx1"/>
                </a:solidFill>
                <a:latin typeface="+mn-lt"/>
              </a:defRPr>
            </a:lvl1pPr>
          </a:lstStyle>
          <a:p>
            <a:pPr>
              <a:defRPr/>
            </a:pPr>
            <a:fld id="{581B4F56-1C23-400D-9077-B802EE9D19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image" Target="../media/image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image" Target="../media/image4.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descr="White marble"/>
          <p:cNvSpPr>
            <a:spLocks noChangeArrowheads="1"/>
          </p:cNvSpPr>
          <p:nvPr/>
        </p:nvSpPr>
        <p:spPr bwMode="auto">
          <a:xfrm>
            <a:off x="0" y="0"/>
            <a:ext cx="9144000" cy="6858000"/>
          </a:xfrm>
          <a:prstGeom prst="rect">
            <a:avLst/>
          </a:prstGeom>
          <a:blipFill dpi="0" rotWithShape="0">
            <a:blip r:embed="rId2"/>
            <a:srcRect/>
            <a:tile tx="0" ty="0" sx="100000" sy="100000" flip="none" algn="tl"/>
          </a:blipFill>
          <a:ln w="3175">
            <a:pattFill prst="smCheck">
              <a:fgClr>
                <a:srgbClr val="990000"/>
              </a:fgClr>
              <a:bgClr>
                <a:srgbClr val="FFFFFF"/>
              </a:bgClr>
            </a:patt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pic>
        <p:nvPicPr>
          <p:cNvPr id="2051" name="Picture 3" descr="C:\WINDOWS\Desktop\tn_imgJJhXnYaKk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2" name="Rectangle 4"/>
          <p:cNvSpPr>
            <a:spLocks noGrp="1" noChangeArrowheads="1"/>
          </p:cNvSpPr>
          <p:nvPr>
            <p:ph type="title"/>
          </p:nvPr>
        </p:nvSpPr>
        <p:spPr>
          <a:xfrm>
            <a:off x="228600" y="228600"/>
            <a:ext cx="3581400" cy="847725"/>
          </a:xfrm>
          <a:noFill/>
          <a:extLst>
            <a:ext uri="{91240B29-F687-4F45-9708-019B960494DF}">
              <a14:hiddenLine xmlns:a14="http://schemas.microsoft.com/office/drawing/2010/main" w="38100" cmpd="sng">
                <a:solidFill>
                  <a:schemeClr val="tx1"/>
                </a:solidFill>
                <a:miter lim="800000"/>
                <a:headEnd/>
                <a:tailEnd/>
              </a14:hiddenLine>
            </a:ext>
          </a:extLst>
        </p:spPr>
        <p:txBody>
          <a:bodyPr/>
          <a:lstStyle/>
          <a:p>
            <a:pPr eaLnBrk="1" hangingPunct="1"/>
            <a:r>
              <a:rPr lang="en-US" sz="4800" b="1" smtClean="0">
                <a:solidFill>
                  <a:schemeClr val="bg1"/>
                </a:solidFill>
              </a:rPr>
              <a:t>COSC 6114</a:t>
            </a:r>
            <a:endParaRPr lang="en-US" sz="1400" b="1" smtClean="0">
              <a:solidFill>
                <a:schemeClr val="bg1"/>
              </a:solidFill>
            </a:endParaRPr>
          </a:p>
        </p:txBody>
      </p:sp>
      <p:sp>
        <p:nvSpPr>
          <p:cNvPr id="83973" name="Rectangle 5"/>
          <p:cNvSpPr>
            <a:spLocks noChangeArrowheads="1"/>
          </p:cNvSpPr>
          <p:nvPr/>
        </p:nvSpPr>
        <p:spPr bwMode="auto">
          <a:xfrm>
            <a:off x="304800" y="1447800"/>
            <a:ext cx="3806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3200" b="1">
                <a:solidFill>
                  <a:srgbClr val="FFFF99"/>
                </a:solidFill>
                <a:latin typeface="Times New Roman" pitchFamily="18" charset="0"/>
              </a:rPr>
              <a:t>Prof. Andy Mirzaian</a:t>
            </a:r>
          </a:p>
        </p:txBody>
      </p:sp>
      <p:sp>
        <p:nvSpPr>
          <p:cNvPr id="83974" name="WordArt 6"/>
          <p:cNvSpPr>
            <a:spLocks noChangeArrowheads="1" noChangeShapeType="1" noTextEdit="1"/>
          </p:cNvSpPr>
          <p:nvPr/>
        </p:nvSpPr>
        <p:spPr bwMode="auto">
          <a:xfrm>
            <a:off x="228600" y="2971800"/>
            <a:ext cx="8610600" cy="3048000"/>
          </a:xfrm>
          <a:prstGeom prst="rect">
            <a:avLst/>
          </a:prstGeom>
        </p:spPr>
        <p:txBody>
          <a:bodyPr wrap="none" fromWordArt="1">
            <a:prstTxWarp prst="textPlain">
              <a:avLst>
                <a:gd name="adj" fmla="val 50000"/>
              </a:avLst>
            </a:prstTxWarp>
          </a:bodyPr>
          <a:lstStyle/>
          <a:p>
            <a:pPr algn="ctr"/>
            <a:r>
              <a:rPr lang="en-CA" sz="3600" kern="10">
                <a:ln w="22225">
                  <a:solidFill>
                    <a:schemeClr val="bg1"/>
                  </a:solidFill>
                  <a:round/>
                  <a:headEnd/>
                  <a:tailEnd/>
                </a:ln>
                <a:solidFill>
                  <a:srgbClr val="000000"/>
                </a:solidFill>
                <a:effectLst>
                  <a:outerShdw dist="35921" dir="2700000" algn="ctr" rotWithShape="0">
                    <a:srgbClr val="990000"/>
                  </a:outerShdw>
                </a:effectLst>
                <a:latin typeface="Impact"/>
              </a:rPr>
              <a:t>Convex Hull</a:t>
            </a:r>
          </a:p>
          <a:p>
            <a:pPr algn="ctr"/>
            <a:r>
              <a:rPr lang="en-CA" sz="3600" kern="10">
                <a:ln w="22225">
                  <a:solidFill>
                    <a:schemeClr val="bg1"/>
                  </a:solidFill>
                  <a:round/>
                  <a:headEnd/>
                  <a:tailEnd/>
                </a:ln>
                <a:solidFill>
                  <a:srgbClr val="000000"/>
                </a:solidFill>
                <a:effectLst>
                  <a:outerShdw dist="35921" dir="2700000" algn="ctr" rotWithShape="0">
                    <a:srgbClr val="990000"/>
                  </a:outerShdw>
                </a:effectLst>
                <a:latin typeface="Impact"/>
              </a:rPr>
              <a:t>in 3D &amp;</a:t>
            </a:r>
          </a:p>
          <a:p>
            <a:pPr algn="ctr"/>
            <a:r>
              <a:rPr lang="en-CA" sz="3600" kern="10">
                <a:ln w="22225">
                  <a:solidFill>
                    <a:schemeClr val="bg1"/>
                  </a:solidFill>
                  <a:round/>
                  <a:headEnd/>
                  <a:tailEnd/>
                </a:ln>
                <a:solidFill>
                  <a:srgbClr val="000000"/>
                </a:solidFill>
                <a:effectLst>
                  <a:outerShdw dist="35921" dir="2700000" algn="ctr" rotWithShape="0">
                    <a:srgbClr val="990000"/>
                  </a:outerShdw>
                </a:effectLst>
                <a:latin typeface="Impact"/>
              </a:rPr>
              <a:t>Higher Dimentions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p:cTn id="7" dur="500" fill="hold"/>
                                        <p:tgtEl>
                                          <p:spTgt spid="83972"/>
                                        </p:tgtEl>
                                        <p:attrNameLst>
                                          <p:attrName>ppt_w</p:attrName>
                                        </p:attrNameLst>
                                      </p:cBhvr>
                                      <p:tavLst>
                                        <p:tav tm="0">
                                          <p:val>
                                            <p:fltVal val="0"/>
                                          </p:val>
                                        </p:tav>
                                        <p:tav tm="100000">
                                          <p:val>
                                            <p:strVal val="#ppt_w"/>
                                          </p:val>
                                        </p:tav>
                                      </p:tavLst>
                                    </p:anim>
                                    <p:anim calcmode="lin" valueType="num">
                                      <p:cBhvr>
                                        <p:cTn id="8" dur="500" fill="hold"/>
                                        <p:tgtEl>
                                          <p:spTgt spid="8397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7" presetClass="entr" presetSubtype="1" fill="hold" grpId="0" nodeType="afterEffect">
                                  <p:stCondLst>
                                    <p:cond delay="0"/>
                                  </p:stCondLst>
                                  <p:childTnLst>
                                    <p:set>
                                      <p:cBhvr>
                                        <p:cTn id="11" dur="1" fill="hold">
                                          <p:stCondLst>
                                            <p:cond delay="0"/>
                                          </p:stCondLst>
                                        </p:cTn>
                                        <p:tgtEl>
                                          <p:spTgt spid="83974"/>
                                        </p:tgtEl>
                                        <p:attrNameLst>
                                          <p:attrName>style.visibility</p:attrName>
                                        </p:attrNameLst>
                                      </p:cBhvr>
                                      <p:to>
                                        <p:strVal val="visible"/>
                                      </p:to>
                                    </p:set>
                                    <p:anim calcmode="lin" valueType="num">
                                      <p:cBhvr>
                                        <p:cTn id="12" dur="500" fill="hold"/>
                                        <p:tgtEl>
                                          <p:spTgt spid="83974"/>
                                        </p:tgtEl>
                                        <p:attrNameLst>
                                          <p:attrName>ppt_x</p:attrName>
                                        </p:attrNameLst>
                                      </p:cBhvr>
                                      <p:tavLst>
                                        <p:tav tm="0">
                                          <p:val>
                                            <p:strVal val="#ppt_x"/>
                                          </p:val>
                                        </p:tav>
                                        <p:tav tm="100000">
                                          <p:val>
                                            <p:strVal val="#ppt_x"/>
                                          </p:val>
                                        </p:tav>
                                      </p:tavLst>
                                    </p:anim>
                                    <p:anim calcmode="lin" valueType="num">
                                      <p:cBhvr>
                                        <p:cTn id="13" dur="500" fill="hold"/>
                                        <p:tgtEl>
                                          <p:spTgt spid="83974"/>
                                        </p:tgtEl>
                                        <p:attrNameLst>
                                          <p:attrName>ppt_y</p:attrName>
                                        </p:attrNameLst>
                                      </p:cBhvr>
                                      <p:tavLst>
                                        <p:tav tm="0">
                                          <p:val>
                                            <p:strVal val="#ppt_y-#ppt_h/2"/>
                                          </p:val>
                                        </p:tav>
                                        <p:tav tm="100000">
                                          <p:val>
                                            <p:strVal val="#ppt_y"/>
                                          </p:val>
                                        </p:tav>
                                      </p:tavLst>
                                    </p:anim>
                                    <p:anim calcmode="lin" valueType="num">
                                      <p:cBhvr>
                                        <p:cTn id="14" dur="500" fill="hold"/>
                                        <p:tgtEl>
                                          <p:spTgt spid="83974"/>
                                        </p:tgtEl>
                                        <p:attrNameLst>
                                          <p:attrName>ppt_w</p:attrName>
                                        </p:attrNameLst>
                                      </p:cBhvr>
                                      <p:tavLst>
                                        <p:tav tm="0">
                                          <p:val>
                                            <p:strVal val="#ppt_w"/>
                                          </p:val>
                                        </p:tav>
                                        <p:tav tm="100000">
                                          <p:val>
                                            <p:strVal val="#ppt_w"/>
                                          </p:val>
                                        </p:tav>
                                      </p:tavLst>
                                    </p:anim>
                                    <p:anim calcmode="lin" valueType="num">
                                      <p:cBhvr>
                                        <p:cTn id="15" dur="500" fill="hold"/>
                                        <p:tgtEl>
                                          <p:spTgt spid="83974"/>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83973"/>
                                        </p:tgtEl>
                                        <p:attrNameLst>
                                          <p:attrName>style.visibility</p:attrName>
                                        </p:attrNameLst>
                                      </p:cBhvr>
                                      <p:to>
                                        <p:strVal val="visible"/>
                                      </p:to>
                                    </p:set>
                                    <p:animEffect transition="in" filter="wipe(left)">
                                      <p:cBhvr>
                                        <p:cTn id="19"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utoUpdateAnimBg="0"/>
      <p:bldP spid="83973" grpId="0" autoUpdateAnimBg="0"/>
      <p:bldP spid="8397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533400" y="3581400"/>
            <a:ext cx="7712075" cy="944563"/>
          </a:xfrm>
          <a:prstGeom prst="rect">
            <a:avLst/>
          </a:prstGeom>
          <a:solidFill>
            <a:srgbClr val="CC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b="1">
                <a:solidFill>
                  <a:schemeClr val="tx2"/>
                </a:solidFill>
              </a:rPr>
              <a:t>FACT: [Steinitz 1922]</a:t>
            </a:r>
            <a:r>
              <a:rPr lang="en-US" sz="1800">
                <a:solidFill>
                  <a:schemeClr val="tx2"/>
                </a:solidFill>
              </a:rPr>
              <a:t>  </a:t>
            </a:r>
          </a:p>
          <a:p>
            <a:pPr eaLnBrk="1" hangingPunct="1">
              <a:lnSpc>
                <a:spcPct val="100000"/>
              </a:lnSpc>
              <a:spcBef>
                <a:spcPct val="0"/>
              </a:spcBef>
            </a:pPr>
            <a:r>
              <a:rPr lang="en-US" sz="1800">
                <a:solidFill>
                  <a:schemeClr val="tx2"/>
                </a:solidFill>
              </a:rPr>
              <a:t>A simple graph is the 1-skeleton of a 3-polytope </a:t>
            </a:r>
            <a:br>
              <a:rPr lang="en-US" sz="1800">
                <a:solidFill>
                  <a:schemeClr val="tx2"/>
                </a:solidFill>
              </a:rPr>
            </a:br>
            <a:r>
              <a:rPr lang="en-US" sz="1800">
                <a:solidFill>
                  <a:schemeClr val="tx2"/>
                </a:solidFill>
              </a:rPr>
              <a:t>if and only if it is  </a:t>
            </a:r>
            <a:r>
              <a:rPr lang="en-US" sz="1800" b="1">
                <a:solidFill>
                  <a:srgbClr val="FF3300"/>
                </a:solidFill>
              </a:rPr>
              <a:t>planar</a:t>
            </a:r>
            <a:r>
              <a:rPr lang="en-US" sz="1800">
                <a:solidFill>
                  <a:schemeClr val="tx2"/>
                </a:solidFill>
              </a:rPr>
              <a:t> and </a:t>
            </a:r>
            <a:r>
              <a:rPr lang="en-US" sz="1800" b="1">
                <a:solidFill>
                  <a:srgbClr val="FF3300"/>
                </a:solidFill>
              </a:rPr>
              <a:t>3-connected</a:t>
            </a:r>
            <a:r>
              <a:rPr lang="en-US" sz="1800">
                <a:solidFill>
                  <a:schemeClr val="tx2"/>
                </a:solidFill>
              </a:rPr>
              <a:t>.</a:t>
            </a:r>
          </a:p>
        </p:txBody>
      </p:sp>
      <p:sp>
        <p:nvSpPr>
          <p:cNvPr id="53251" name="Text Box 3"/>
          <p:cNvSpPr txBox="1">
            <a:spLocks noChangeArrowheads="1"/>
          </p:cNvSpPr>
          <p:nvPr/>
        </p:nvSpPr>
        <p:spPr bwMode="auto">
          <a:xfrm>
            <a:off x="533400" y="4876800"/>
            <a:ext cx="7696200" cy="669925"/>
          </a:xfrm>
          <a:prstGeom prst="rect">
            <a:avLst/>
          </a:prstGeom>
          <a:solidFill>
            <a:srgbClr val="CC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b="1">
                <a:solidFill>
                  <a:schemeClr val="tx2"/>
                </a:solidFill>
              </a:rPr>
              <a:t>FACT: [Balinski 1961]</a:t>
            </a:r>
            <a:r>
              <a:rPr lang="en-US" sz="1800">
                <a:solidFill>
                  <a:schemeClr val="tx2"/>
                </a:solidFill>
              </a:rPr>
              <a:t>  </a:t>
            </a:r>
          </a:p>
          <a:p>
            <a:pPr eaLnBrk="1" hangingPunct="1">
              <a:lnSpc>
                <a:spcPct val="100000"/>
              </a:lnSpc>
              <a:spcBef>
                <a:spcPct val="0"/>
              </a:spcBef>
            </a:pPr>
            <a:r>
              <a:rPr lang="en-US" sz="1800">
                <a:solidFill>
                  <a:schemeClr val="tx2"/>
                </a:solidFill>
              </a:rPr>
              <a:t>The 1-skeleton graph of a d-polytope is  </a:t>
            </a:r>
            <a:r>
              <a:rPr lang="en-US" sz="1800" b="1">
                <a:solidFill>
                  <a:srgbClr val="FF3300"/>
                </a:solidFill>
              </a:rPr>
              <a:t>d-connected</a:t>
            </a:r>
            <a:r>
              <a:rPr lang="en-US" sz="1800">
                <a:solidFill>
                  <a:schemeClr val="tx2"/>
                </a:solidFill>
              </a:rPr>
              <a:t>.</a:t>
            </a:r>
          </a:p>
        </p:txBody>
      </p:sp>
      <p:sp>
        <p:nvSpPr>
          <p:cNvPr id="11268" name="Text Box 4"/>
          <p:cNvSpPr txBox="1">
            <a:spLocks noChangeArrowheads="1"/>
          </p:cNvSpPr>
          <p:nvPr/>
        </p:nvSpPr>
        <p:spPr bwMode="auto">
          <a:xfrm>
            <a:off x="533400" y="304800"/>
            <a:ext cx="7696200" cy="279400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b="1">
                <a:solidFill>
                  <a:srgbClr val="FF3300"/>
                </a:solidFill>
              </a:rPr>
              <a:t>Terminology:</a:t>
            </a:r>
          </a:p>
          <a:p>
            <a:pPr eaLnBrk="1" hangingPunct="1">
              <a:lnSpc>
                <a:spcPct val="100000"/>
              </a:lnSpc>
              <a:spcBef>
                <a:spcPct val="0"/>
              </a:spcBef>
              <a:buFontTx/>
              <a:buChar char="•"/>
            </a:pPr>
            <a:r>
              <a:rPr lang="en-US">
                <a:solidFill>
                  <a:srgbClr val="FF3300"/>
                </a:solidFill>
              </a:rPr>
              <a:t> </a:t>
            </a:r>
            <a:r>
              <a:rPr lang="en-US" u="sng">
                <a:solidFill>
                  <a:srgbClr val="FF3300"/>
                </a:solidFill>
              </a:rPr>
              <a:t>simple graph</a:t>
            </a:r>
            <a:r>
              <a:rPr lang="en-US">
                <a:solidFill>
                  <a:srgbClr val="FF3300"/>
                </a:solidFill>
              </a:rPr>
              <a:t>: no self loops (i.e., edge from a vertex to itself) and no parallel</a:t>
            </a:r>
          </a:p>
          <a:p>
            <a:pPr lvl="1" eaLnBrk="1" hangingPunct="1">
              <a:lnSpc>
                <a:spcPct val="100000"/>
              </a:lnSpc>
              <a:spcBef>
                <a:spcPct val="0"/>
              </a:spcBef>
            </a:pPr>
            <a:r>
              <a:rPr lang="en-US">
                <a:solidFill>
                  <a:srgbClr val="FF3300"/>
                </a:solidFill>
              </a:rPr>
              <a:t>	edges (i.e., multiple edges between the same pair of vertices).</a:t>
            </a:r>
            <a:br>
              <a:rPr lang="en-US">
                <a:solidFill>
                  <a:srgbClr val="FF3300"/>
                </a:solidFill>
              </a:rPr>
            </a:br>
            <a:endParaRPr lang="en-US">
              <a:solidFill>
                <a:srgbClr val="FF3300"/>
              </a:solidFill>
            </a:endParaRPr>
          </a:p>
          <a:p>
            <a:pPr eaLnBrk="1" hangingPunct="1">
              <a:lnSpc>
                <a:spcPct val="100000"/>
              </a:lnSpc>
              <a:spcBef>
                <a:spcPct val="0"/>
              </a:spcBef>
              <a:buFontTx/>
              <a:buChar char="•"/>
            </a:pPr>
            <a:r>
              <a:rPr lang="en-US">
                <a:solidFill>
                  <a:srgbClr val="FF3300"/>
                </a:solidFill>
              </a:rPr>
              <a:t> </a:t>
            </a:r>
            <a:r>
              <a:rPr lang="en-US" u="sng">
                <a:solidFill>
                  <a:srgbClr val="FF3300"/>
                </a:solidFill>
              </a:rPr>
              <a:t>d-connected</a:t>
            </a:r>
            <a:r>
              <a:rPr lang="en-US">
                <a:solidFill>
                  <a:srgbClr val="FF3300"/>
                </a:solidFill>
              </a:rPr>
              <a:t>: need to remove at least d vertices (and their incident edges) to</a:t>
            </a:r>
          </a:p>
          <a:p>
            <a:pPr lvl="1" eaLnBrk="1" hangingPunct="1">
              <a:lnSpc>
                <a:spcPct val="100000"/>
              </a:lnSpc>
              <a:spcBef>
                <a:spcPct val="0"/>
              </a:spcBef>
            </a:pPr>
            <a:r>
              <a:rPr lang="en-US">
                <a:solidFill>
                  <a:srgbClr val="FF3300"/>
                </a:solidFill>
              </a:rPr>
              <a:t>	disconnect the graph. In other words, between each pair of vertices</a:t>
            </a:r>
            <a:br>
              <a:rPr lang="en-US">
                <a:solidFill>
                  <a:srgbClr val="FF3300"/>
                </a:solidFill>
              </a:rPr>
            </a:br>
            <a:r>
              <a:rPr lang="en-US">
                <a:solidFill>
                  <a:srgbClr val="FF3300"/>
                </a:solidFill>
              </a:rPr>
              <a:t>	there are at least d paths that are disjoint except at the two ends.</a:t>
            </a:r>
            <a:br>
              <a:rPr lang="en-US">
                <a:solidFill>
                  <a:srgbClr val="FF3300"/>
                </a:solidFill>
              </a:rPr>
            </a:br>
            <a:endParaRPr lang="en-US">
              <a:solidFill>
                <a:srgbClr val="FF3300"/>
              </a:solidFill>
            </a:endParaRPr>
          </a:p>
          <a:p>
            <a:pPr eaLnBrk="1" hangingPunct="1">
              <a:lnSpc>
                <a:spcPct val="100000"/>
              </a:lnSpc>
              <a:spcBef>
                <a:spcPct val="0"/>
              </a:spcBef>
              <a:buFontTx/>
              <a:buChar char="•"/>
            </a:pPr>
            <a:r>
              <a:rPr lang="en-US">
                <a:solidFill>
                  <a:srgbClr val="FF3300"/>
                </a:solidFill>
              </a:rPr>
              <a:t> </a:t>
            </a:r>
            <a:r>
              <a:rPr lang="en-US" u="sng">
                <a:solidFill>
                  <a:srgbClr val="FF3300"/>
                </a:solidFill>
              </a:rPr>
              <a:t>k-skeleton</a:t>
            </a:r>
            <a:r>
              <a:rPr lang="en-US">
                <a:solidFill>
                  <a:srgbClr val="FF3300"/>
                </a:solidFill>
              </a:rPr>
              <a:t>:  incidence “hypergraph” of all faces of dimension at most k.</a:t>
            </a:r>
            <a:br>
              <a:rPr lang="en-US">
                <a:solidFill>
                  <a:srgbClr val="FF3300"/>
                </a:solidFill>
              </a:rPr>
            </a:br>
            <a:endParaRPr lang="en-US">
              <a:solidFill>
                <a:srgbClr val="FF3300"/>
              </a:solidFill>
            </a:endParaRPr>
          </a:p>
          <a:p>
            <a:pPr eaLnBrk="1" hangingPunct="1">
              <a:lnSpc>
                <a:spcPct val="100000"/>
              </a:lnSpc>
              <a:spcBef>
                <a:spcPct val="0"/>
              </a:spcBef>
              <a:buFontTx/>
              <a:buChar char="•"/>
            </a:pPr>
            <a:r>
              <a:rPr lang="en-US">
                <a:solidFill>
                  <a:srgbClr val="FF3300"/>
                </a:solidFill>
              </a:rPr>
              <a:t> </a:t>
            </a:r>
            <a:r>
              <a:rPr lang="en-US" u="sng">
                <a:solidFill>
                  <a:srgbClr val="FF3300"/>
                </a:solidFill>
              </a:rPr>
              <a:t>1-skeleton</a:t>
            </a:r>
            <a:r>
              <a:rPr lang="en-US">
                <a:solidFill>
                  <a:srgbClr val="FF3300"/>
                </a:solidFill>
              </a:rPr>
              <a:t>:  the vertex-edge graph of the polytope.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ipe(up)">
                                      <p:cBhvr>
                                        <p:cTn id="7" dur="500"/>
                                        <p:tgtEl>
                                          <p:spTgt spid="53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Effect transition="in" filter="wipe(up)">
                                      <p:cBhvr>
                                        <p:cTn id="12"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autoUpdateAnimBg="0"/>
      <p:bldP spid="5325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609600"/>
          </a:xfrm>
          <a:solidFill>
            <a:srgbClr val="FFFF99"/>
          </a:solidFill>
          <a:ln>
            <a:solidFill>
              <a:schemeClr val="tx1"/>
            </a:solidFill>
            <a:miter lim="800000"/>
            <a:headEnd/>
            <a:tailEnd/>
          </a:ln>
        </p:spPr>
        <p:txBody>
          <a:bodyPr/>
          <a:lstStyle/>
          <a:p>
            <a:pPr eaLnBrk="1" hangingPunct="1"/>
            <a:r>
              <a:rPr lang="en-US" sz="3600" smtClean="0">
                <a:latin typeface="Arial" pitchFamily="34" charset="0"/>
              </a:rPr>
              <a:t>3D non-convex POLYTOPES</a:t>
            </a:r>
          </a:p>
        </p:txBody>
      </p:sp>
      <p:graphicFrame>
        <p:nvGraphicFramePr>
          <p:cNvPr id="12291"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318" name="Equation" r:id="rId3" imgW="114151" imgH="215619" progId="Equation.3">
                  <p:embed/>
                </p:oleObj>
              </mc:Choice>
              <mc:Fallback>
                <p:oleObj name="Equation" r:id="rId3" imgW="114151" imgH="21561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319" name="Equation" r:id="rId5" imgW="114151" imgH="215619" progId="Equation.3">
                  <p:embed/>
                </p:oleObj>
              </mc:Choice>
              <mc:Fallback>
                <p:oleObj name="Equation" r:id="rId5"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320" name="Equation" r:id="rId6" imgW="114151" imgH="215619" progId="Equation.3">
                  <p:embed/>
                </p:oleObj>
              </mc:Choice>
              <mc:Fallback>
                <p:oleObj name="Equation" r:id="rId6" imgW="114151" imgH="21561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4" name="Rectangle 6"/>
          <p:cNvSpPr>
            <a:spLocks noChangeArrowheads="1"/>
          </p:cNvSpPr>
          <p:nvPr/>
        </p:nvSpPr>
        <p:spPr bwMode="auto">
          <a:xfrm>
            <a:off x="685800" y="1008063"/>
            <a:ext cx="792480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spcBef>
                <a:spcPct val="20000"/>
              </a:spcBef>
            </a:pPr>
            <a:r>
              <a:rPr lang="en-US">
                <a:solidFill>
                  <a:schemeClr val="tx1"/>
                </a:solidFill>
              </a:rPr>
              <a:t>Boundary consists of a finite set  V (vertices, 0-faces), E  (edges, 1-faces), F (facets, 2-faces), such that the boundary’s topology is a closed 2-manifold of genus 0 (i.e., a topological sphere).</a:t>
            </a:r>
            <a:br>
              <a:rPr lang="en-US">
                <a:solidFill>
                  <a:schemeClr val="tx1"/>
                </a:solidFill>
              </a:rPr>
            </a:br>
            <a:endParaRPr lang="en-US">
              <a:solidFill>
                <a:schemeClr val="tx1"/>
              </a:solidFill>
            </a:endParaRPr>
          </a:p>
          <a:p>
            <a:pPr marL="457200" indent="-457200">
              <a:spcBef>
                <a:spcPct val="20000"/>
              </a:spcBef>
            </a:pPr>
            <a:r>
              <a:rPr lang="en-US">
                <a:solidFill>
                  <a:schemeClr val="tx1"/>
                </a:solidFill>
              </a:rPr>
              <a:t>“link” of a vertex v = 1-skeleton sub-graph induced by the set of vertices adjacent to v.</a:t>
            </a:r>
          </a:p>
        </p:txBody>
      </p:sp>
      <p:sp>
        <p:nvSpPr>
          <p:cNvPr id="12295" name="Rectangle 7"/>
          <p:cNvSpPr>
            <a:spLocks noChangeArrowheads="1"/>
          </p:cNvSpPr>
          <p:nvPr/>
        </p:nvSpPr>
        <p:spPr bwMode="auto">
          <a:xfrm>
            <a:off x="838200" y="2362200"/>
            <a:ext cx="7543800" cy="1574800"/>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r>
              <a:rPr lang="en-US" b="1"/>
              <a:t>FACT: </a:t>
            </a:r>
          </a:p>
          <a:p>
            <a:pPr marL="457200" indent="-457200">
              <a:buFontTx/>
              <a:buAutoNum type="arabicPeriod"/>
            </a:pPr>
            <a:r>
              <a:rPr lang="en-US">
                <a:sym typeface="Symbol" pitchFamily="18" charset="2"/>
              </a:rPr>
              <a:t>The intersection of any two facets is either empty, a vertex or an edge.</a:t>
            </a:r>
          </a:p>
          <a:p>
            <a:pPr marL="457200" indent="-457200">
              <a:buFontTx/>
              <a:buAutoNum type="arabicPeriod"/>
            </a:pPr>
            <a:r>
              <a:rPr lang="en-US">
                <a:sym typeface="Symbol" pitchFamily="18" charset="2"/>
              </a:rPr>
              <a:t> The link of each vertex is a simple closed polygonal chain.</a:t>
            </a:r>
            <a:br>
              <a:rPr lang="en-US">
                <a:sym typeface="Symbol" pitchFamily="18" charset="2"/>
              </a:rPr>
            </a:br>
            <a:r>
              <a:rPr lang="en-US">
                <a:sym typeface="Symbol" pitchFamily="18" charset="2"/>
              </a:rPr>
              <a:t> (This also implies that each edge is incident to exactly two facets.)</a:t>
            </a:r>
          </a:p>
          <a:p>
            <a:pPr marL="457200" indent="-457200">
              <a:buFontTx/>
              <a:buAutoNum type="arabicPeriod"/>
            </a:pPr>
            <a:r>
              <a:rPr lang="en-US">
                <a:sym typeface="Symbol" pitchFamily="18" charset="2"/>
              </a:rPr>
              <a:t> The 1-skeleton (V, E) is connected.</a:t>
            </a:r>
          </a:p>
        </p:txBody>
      </p:sp>
      <p:sp>
        <p:nvSpPr>
          <p:cNvPr id="12296" name="Text Box 8"/>
          <p:cNvSpPr txBox="1">
            <a:spLocks noChangeArrowheads="1"/>
          </p:cNvSpPr>
          <p:nvPr/>
        </p:nvSpPr>
        <p:spPr bwMode="auto">
          <a:xfrm>
            <a:off x="822325" y="4346575"/>
            <a:ext cx="3448050" cy="234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buFontTx/>
              <a:buAutoNum type="arabicParenBoth"/>
            </a:pPr>
            <a:r>
              <a:rPr lang="en-US"/>
              <a:t>disallows:</a:t>
            </a:r>
            <a:br>
              <a:rPr lang="en-US"/>
            </a:br>
            <a:r>
              <a:rPr lang="en-US"/>
              <a:t/>
            </a:r>
            <a:br>
              <a:rPr lang="en-US"/>
            </a:br>
            <a:endParaRPr lang="en-US"/>
          </a:p>
          <a:p>
            <a:pPr eaLnBrk="1" hangingPunct="1"/>
            <a:endParaRPr lang="en-US"/>
          </a:p>
          <a:p>
            <a:pPr eaLnBrk="1" hangingPunct="1">
              <a:buFontTx/>
              <a:buAutoNum type="arabicParenBoth" startAt="2"/>
            </a:pPr>
            <a:r>
              <a:rPr lang="en-US"/>
              <a:t>Disallows:</a:t>
            </a:r>
          </a:p>
          <a:p>
            <a:pPr eaLnBrk="1" hangingPunct="1"/>
            <a:r>
              <a:rPr lang="en-US"/>
              <a:t/>
            </a:r>
            <a:br>
              <a:rPr lang="en-US"/>
            </a:br>
            <a:endParaRPr lang="en-US"/>
          </a:p>
          <a:p>
            <a:pPr eaLnBrk="1" hangingPunct="1">
              <a:buFontTx/>
              <a:buAutoNum type="arabicParenBoth" startAt="3"/>
            </a:pPr>
            <a:r>
              <a:rPr lang="en-US"/>
              <a:t>Disallows disconnected pieces.</a:t>
            </a:r>
          </a:p>
        </p:txBody>
      </p:sp>
      <p:sp>
        <p:nvSpPr>
          <p:cNvPr id="12297" name="Freeform 9"/>
          <p:cNvSpPr>
            <a:spLocks/>
          </p:cNvSpPr>
          <p:nvPr/>
        </p:nvSpPr>
        <p:spPr bwMode="auto">
          <a:xfrm>
            <a:off x="2819400" y="4267200"/>
            <a:ext cx="638175" cy="533400"/>
          </a:xfrm>
          <a:custGeom>
            <a:avLst/>
            <a:gdLst>
              <a:gd name="T0" fmla="*/ 0 w 402"/>
              <a:gd name="T1" fmla="*/ 0 h 336"/>
              <a:gd name="T2" fmla="*/ 0 w 402"/>
              <a:gd name="T3" fmla="*/ 533400 h 336"/>
              <a:gd name="T4" fmla="*/ 638175 w 402"/>
              <a:gd name="T5" fmla="*/ 200025 h 336"/>
              <a:gd name="T6" fmla="*/ 0 w 402"/>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2" h="336">
                <a:moveTo>
                  <a:pt x="0" y="0"/>
                </a:moveTo>
                <a:lnTo>
                  <a:pt x="0" y="336"/>
                </a:lnTo>
                <a:lnTo>
                  <a:pt x="402" y="126"/>
                </a:lnTo>
                <a:lnTo>
                  <a:pt x="0" y="0"/>
                </a:lnTo>
                <a:close/>
              </a:path>
            </a:pathLst>
          </a:custGeom>
          <a:noFill/>
          <a:ln w="12700" cap="flat" cmpd="sng">
            <a:solidFill>
              <a:srgbClr val="FF33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298" name="Freeform 10"/>
          <p:cNvSpPr>
            <a:spLocks/>
          </p:cNvSpPr>
          <p:nvPr/>
        </p:nvSpPr>
        <p:spPr bwMode="auto">
          <a:xfrm>
            <a:off x="3352800" y="4203700"/>
            <a:ext cx="685800" cy="600075"/>
          </a:xfrm>
          <a:custGeom>
            <a:avLst/>
            <a:gdLst>
              <a:gd name="T0" fmla="*/ 209550 w 432"/>
              <a:gd name="T1" fmla="*/ 0 h 378"/>
              <a:gd name="T2" fmla="*/ 0 w 432"/>
              <a:gd name="T3" fmla="*/ 600075 h 378"/>
              <a:gd name="T4" fmla="*/ 685800 w 432"/>
              <a:gd name="T5" fmla="*/ 292100 h 378"/>
              <a:gd name="T6" fmla="*/ 209550 w 432"/>
              <a:gd name="T7" fmla="*/ 0 h 3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378">
                <a:moveTo>
                  <a:pt x="132" y="0"/>
                </a:moveTo>
                <a:lnTo>
                  <a:pt x="0" y="378"/>
                </a:lnTo>
                <a:lnTo>
                  <a:pt x="432" y="184"/>
                </a:lnTo>
                <a:lnTo>
                  <a:pt x="132" y="0"/>
                </a:lnTo>
                <a:close/>
              </a:path>
            </a:pathLst>
          </a:custGeom>
          <a:noFill/>
          <a:ln w="12700" cap="flat" cmpd="sng">
            <a:solidFill>
              <a:srgbClr val="FF33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299" name="Oval 11"/>
          <p:cNvSpPr>
            <a:spLocks noChangeArrowheads="1"/>
          </p:cNvSpPr>
          <p:nvPr/>
        </p:nvSpPr>
        <p:spPr bwMode="auto">
          <a:xfrm>
            <a:off x="3429000" y="4419600"/>
            <a:ext cx="76200" cy="76200"/>
          </a:xfrm>
          <a:prstGeom prst="ellipse">
            <a:avLst/>
          </a:prstGeom>
          <a:solidFill>
            <a:srgbClr val="FF3300"/>
          </a:solidFill>
          <a:ln w="127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2300" name="Freeform 12"/>
          <p:cNvSpPr>
            <a:spLocks/>
          </p:cNvSpPr>
          <p:nvPr/>
        </p:nvSpPr>
        <p:spPr bwMode="auto">
          <a:xfrm>
            <a:off x="4495800" y="4254500"/>
            <a:ext cx="638175" cy="758825"/>
          </a:xfrm>
          <a:custGeom>
            <a:avLst/>
            <a:gdLst>
              <a:gd name="T0" fmla="*/ 0 w 402"/>
              <a:gd name="T1" fmla="*/ 0 h 478"/>
              <a:gd name="T2" fmla="*/ 0 w 402"/>
              <a:gd name="T3" fmla="*/ 533400 h 478"/>
              <a:gd name="T4" fmla="*/ 465138 w 402"/>
              <a:gd name="T5" fmla="*/ 758825 h 478"/>
              <a:gd name="T6" fmla="*/ 638175 w 402"/>
              <a:gd name="T7" fmla="*/ 200025 h 478"/>
              <a:gd name="T8" fmla="*/ 0 w 402"/>
              <a:gd name="T9" fmla="*/ 0 h 4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2" h="478">
                <a:moveTo>
                  <a:pt x="0" y="0"/>
                </a:moveTo>
                <a:lnTo>
                  <a:pt x="0" y="336"/>
                </a:lnTo>
                <a:lnTo>
                  <a:pt x="293" y="478"/>
                </a:lnTo>
                <a:lnTo>
                  <a:pt x="402" y="126"/>
                </a:lnTo>
                <a:lnTo>
                  <a:pt x="0" y="0"/>
                </a:lnTo>
                <a:close/>
              </a:path>
            </a:pathLst>
          </a:custGeom>
          <a:noFill/>
          <a:ln w="12700" cap="flat" cmpd="sng">
            <a:solidFill>
              <a:srgbClr val="FF33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1" name="Freeform 13"/>
          <p:cNvSpPr>
            <a:spLocks/>
          </p:cNvSpPr>
          <p:nvPr/>
        </p:nvSpPr>
        <p:spPr bwMode="auto">
          <a:xfrm>
            <a:off x="5029200" y="4191000"/>
            <a:ext cx="685800" cy="600075"/>
          </a:xfrm>
          <a:custGeom>
            <a:avLst/>
            <a:gdLst>
              <a:gd name="T0" fmla="*/ 209550 w 432"/>
              <a:gd name="T1" fmla="*/ 0 h 378"/>
              <a:gd name="T2" fmla="*/ 0 w 432"/>
              <a:gd name="T3" fmla="*/ 600075 h 378"/>
              <a:gd name="T4" fmla="*/ 685800 w 432"/>
              <a:gd name="T5" fmla="*/ 292100 h 378"/>
              <a:gd name="T6" fmla="*/ 209550 w 432"/>
              <a:gd name="T7" fmla="*/ 0 h 3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378">
                <a:moveTo>
                  <a:pt x="132" y="0"/>
                </a:moveTo>
                <a:lnTo>
                  <a:pt x="0" y="378"/>
                </a:lnTo>
                <a:lnTo>
                  <a:pt x="432" y="184"/>
                </a:lnTo>
                <a:lnTo>
                  <a:pt x="132" y="0"/>
                </a:lnTo>
                <a:close/>
              </a:path>
            </a:pathLst>
          </a:custGeom>
          <a:noFill/>
          <a:ln w="12700" cap="flat" cmpd="sng">
            <a:solidFill>
              <a:srgbClr val="FF33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2" name="Freeform 15"/>
          <p:cNvSpPr>
            <a:spLocks/>
          </p:cNvSpPr>
          <p:nvPr/>
        </p:nvSpPr>
        <p:spPr bwMode="auto">
          <a:xfrm>
            <a:off x="5029200" y="4456113"/>
            <a:ext cx="100013" cy="344487"/>
          </a:xfrm>
          <a:custGeom>
            <a:avLst/>
            <a:gdLst>
              <a:gd name="T0" fmla="*/ 100013 w 63"/>
              <a:gd name="T1" fmla="*/ 0 h 217"/>
              <a:gd name="T2" fmla="*/ 0 w 63"/>
              <a:gd name="T3" fmla="*/ 344487 h 217"/>
              <a:gd name="T4" fmla="*/ 0 60000 65536"/>
              <a:gd name="T5" fmla="*/ 0 60000 65536"/>
            </a:gdLst>
            <a:ahLst/>
            <a:cxnLst>
              <a:cxn ang="T4">
                <a:pos x="T0" y="T1"/>
              </a:cxn>
              <a:cxn ang="T5">
                <a:pos x="T2" y="T3"/>
              </a:cxn>
            </a:cxnLst>
            <a:rect l="0" t="0" r="r" b="b"/>
            <a:pathLst>
              <a:path w="63" h="217">
                <a:moveTo>
                  <a:pt x="63" y="0"/>
                </a:moveTo>
                <a:lnTo>
                  <a:pt x="0" y="217"/>
                </a:lnTo>
              </a:path>
            </a:pathLst>
          </a:custGeom>
          <a:noFill/>
          <a:ln w="28575"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3" name="Freeform 17"/>
          <p:cNvSpPr>
            <a:spLocks/>
          </p:cNvSpPr>
          <p:nvPr/>
        </p:nvSpPr>
        <p:spPr bwMode="auto">
          <a:xfrm>
            <a:off x="6400800" y="4114800"/>
            <a:ext cx="1447800" cy="914400"/>
          </a:xfrm>
          <a:custGeom>
            <a:avLst/>
            <a:gdLst>
              <a:gd name="T0" fmla="*/ 685800 w 912"/>
              <a:gd name="T1" fmla="*/ 0 h 576"/>
              <a:gd name="T2" fmla="*/ 0 w 912"/>
              <a:gd name="T3" fmla="*/ 838200 h 576"/>
              <a:gd name="T4" fmla="*/ 1447800 w 912"/>
              <a:gd name="T5" fmla="*/ 914400 h 576"/>
              <a:gd name="T6" fmla="*/ 685800 w 912"/>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576">
                <a:moveTo>
                  <a:pt x="432" y="0"/>
                </a:moveTo>
                <a:lnTo>
                  <a:pt x="0" y="528"/>
                </a:lnTo>
                <a:lnTo>
                  <a:pt x="912" y="576"/>
                </a:lnTo>
                <a:lnTo>
                  <a:pt x="432" y="0"/>
                </a:lnTo>
                <a:close/>
              </a:path>
            </a:pathLst>
          </a:custGeom>
          <a:solidFill>
            <a:srgbClr val="FF3300"/>
          </a:solid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4" name="Freeform 18"/>
          <p:cNvSpPr>
            <a:spLocks/>
          </p:cNvSpPr>
          <p:nvPr/>
        </p:nvSpPr>
        <p:spPr bwMode="auto">
          <a:xfrm>
            <a:off x="6477000" y="4343400"/>
            <a:ext cx="1524000" cy="457200"/>
          </a:xfrm>
          <a:custGeom>
            <a:avLst/>
            <a:gdLst>
              <a:gd name="T0" fmla="*/ 0 w 960"/>
              <a:gd name="T1" fmla="*/ 76200 h 288"/>
              <a:gd name="T2" fmla="*/ 1524000 w 960"/>
              <a:gd name="T3" fmla="*/ 0 h 288"/>
              <a:gd name="T4" fmla="*/ 685800 w 960"/>
              <a:gd name="T5" fmla="*/ 457200 h 288"/>
              <a:gd name="T6" fmla="*/ 0 w 960"/>
              <a:gd name="T7" fmla="*/ 76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0" h="288">
                <a:moveTo>
                  <a:pt x="0" y="48"/>
                </a:moveTo>
                <a:lnTo>
                  <a:pt x="960" y="0"/>
                </a:lnTo>
                <a:lnTo>
                  <a:pt x="432" y="288"/>
                </a:lnTo>
                <a:lnTo>
                  <a:pt x="0" y="48"/>
                </a:lnTo>
                <a:close/>
              </a:path>
            </a:pathLst>
          </a:custGeom>
          <a:solidFill>
            <a:srgbClr val="FFFFFF"/>
          </a:solid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5" name="Freeform 19"/>
          <p:cNvSpPr>
            <a:spLocks/>
          </p:cNvSpPr>
          <p:nvPr/>
        </p:nvSpPr>
        <p:spPr bwMode="auto">
          <a:xfrm>
            <a:off x="6810375" y="4114800"/>
            <a:ext cx="600075" cy="373063"/>
          </a:xfrm>
          <a:custGeom>
            <a:avLst/>
            <a:gdLst>
              <a:gd name="T0" fmla="*/ 276225 w 378"/>
              <a:gd name="T1" fmla="*/ 0 h 235"/>
              <a:gd name="T2" fmla="*/ 0 w 378"/>
              <a:gd name="T3" fmla="*/ 361950 h 235"/>
              <a:gd name="T4" fmla="*/ 600075 w 378"/>
              <a:gd name="T5" fmla="*/ 373063 h 235"/>
              <a:gd name="T6" fmla="*/ 276225 w 378"/>
              <a:gd name="T7" fmla="*/ 0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8" h="235">
                <a:moveTo>
                  <a:pt x="174" y="0"/>
                </a:moveTo>
                <a:lnTo>
                  <a:pt x="0" y="228"/>
                </a:lnTo>
                <a:lnTo>
                  <a:pt x="378" y="235"/>
                </a:lnTo>
                <a:lnTo>
                  <a:pt x="174" y="0"/>
                </a:lnTo>
                <a:close/>
              </a:path>
            </a:pathLst>
          </a:custGeom>
          <a:solidFill>
            <a:srgbClr val="FF3300"/>
          </a:solid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6" name="Freeform 20"/>
          <p:cNvSpPr>
            <a:spLocks/>
          </p:cNvSpPr>
          <p:nvPr/>
        </p:nvSpPr>
        <p:spPr bwMode="auto">
          <a:xfrm>
            <a:off x="2667000" y="5257800"/>
            <a:ext cx="581025" cy="533400"/>
          </a:xfrm>
          <a:custGeom>
            <a:avLst/>
            <a:gdLst>
              <a:gd name="T0" fmla="*/ 0 w 366"/>
              <a:gd name="T1" fmla="*/ 0 h 336"/>
              <a:gd name="T2" fmla="*/ 0 w 366"/>
              <a:gd name="T3" fmla="*/ 533400 h 336"/>
              <a:gd name="T4" fmla="*/ 581025 w 366"/>
              <a:gd name="T5" fmla="*/ 207963 h 336"/>
              <a:gd name="T6" fmla="*/ 0 w 36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6" h="336">
                <a:moveTo>
                  <a:pt x="0" y="0"/>
                </a:moveTo>
                <a:lnTo>
                  <a:pt x="0" y="336"/>
                </a:lnTo>
                <a:lnTo>
                  <a:pt x="366" y="131"/>
                </a:lnTo>
                <a:lnTo>
                  <a:pt x="0" y="0"/>
                </a:lnTo>
                <a:close/>
              </a:path>
            </a:pathLst>
          </a:custGeom>
          <a:noFill/>
          <a:ln w="12700" cap="flat" cmpd="sng">
            <a:solidFill>
              <a:srgbClr val="FF33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7" name="Freeform 21"/>
          <p:cNvSpPr>
            <a:spLocks/>
          </p:cNvSpPr>
          <p:nvPr/>
        </p:nvSpPr>
        <p:spPr bwMode="auto">
          <a:xfrm>
            <a:off x="2667000" y="5257800"/>
            <a:ext cx="228600" cy="533400"/>
          </a:xfrm>
          <a:custGeom>
            <a:avLst/>
            <a:gdLst>
              <a:gd name="T0" fmla="*/ 0 w 144"/>
              <a:gd name="T1" fmla="*/ 0 h 336"/>
              <a:gd name="T2" fmla="*/ 228600 w 144"/>
              <a:gd name="T3" fmla="*/ 228600 h 336"/>
              <a:gd name="T4" fmla="*/ 0 w 144"/>
              <a:gd name="T5" fmla="*/ 533400 h 336"/>
              <a:gd name="T6" fmla="*/ 0 60000 65536"/>
              <a:gd name="T7" fmla="*/ 0 60000 65536"/>
              <a:gd name="T8" fmla="*/ 0 60000 65536"/>
            </a:gdLst>
            <a:ahLst/>
            <a:cxnLst>
              <a:cxn ang="T6">
                <a:pos x="T0" y="T1"/>
              </a:cxn>
              <a:cxn ang="T7">
                <a:pos x="T2" y="T3"/>
              </a:cxn>
              <a:cxn ang="T8">
                <a:pos x="T4" y="T5"/>
              </a:cxn>
            </a:cxnLst>
            <a:rect l="0" t="0" r="r" b="b"/>
            <a:pathLst>
              <a:path w="144" h="336">
                <a:moveTo>
                  <a:pt x="0" y="0"/>
                </a:moveTo>
                <a:lnTo>
                  <a:pt x="144" y="144"/>
                </a:lnTo>
                <a:lnTo>
                  <a:pt x="0" y="336"/>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8" name="Freeform 22"/>
          <p:cNvSpPr>
            <a:spLocks/>
          </p:cNvSpPr>
          <p:nvPr/>
        </p:nvSpPr>
        <p:spPr bwMode="auto">
          <a:xfrm>
            <a:off x="2895600" y="5454650"/>
            <a:ext cx="352425" cy="31750"/>
          </a:xfrm>
          <a:custGeom>
            <a:avLst/>
            <a:gdLst>
              <a:gd name="T0" fmla="*/ 0 w 222"/>
              <a:gd name="T1" fmla="*/ 31750 h 20"/>
              <a:gd name="T2" fmla="*/ 352425 w 222"/>
              <a:gd name="T3" fmla="*/ 0 h 20"/>
              <a:gd name="T4" fmla="*/ 0 60000 65536"/>
              <a:gd name="T5" fmla="*/ 0 60000 65536"/>
            </a:gdLst>
            <a:ahLst/>
            <a:cxnLst>
              <a:cxn ang="T4">
                <a:pos x="T0" y="T1"/>
              </a:cxn>
              <a:cxn ang="T5">
                <a:pos x="T2" y="T3"/>
              </a:cxn>
            </a:cxnLst>
            <a:rect l="0" t="0" r="r" b="b"/>
            <a:pathLst>
              <a:path w="222" h="20">
                <a:moveTo>
                  <a:pt x="0" y="20"/>
                </a:moveTo>
                <a:lnTo>
                  <a:pt x="222" y="0"/>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09" name="Freeform 23"/>
          <p:cNvSpPr>
            <a:spLocks/>
          </p:cNvSpPr>
          <p:nvPr/>
        </p:nvSpPr>
        <p:spPr bwMode="auto">
          <a:xfrm>
            <a:off x="3236913" y="5257800"/>
            <a:ext cx="573087" cy="533400"/>
          </a:xfrm>
          <a:custGeom>
            <a:avLst/>
            <a:gdLst>
              <a:gd name="T0" fmla="*/ 0 w 361"/>
              <a:gd name="T1" fmla="*/ 207963 h 336"/>
              <a:gd name="T2" fmla="*/ 573087 w 361"/>
              <a:gd name="T3" fmla="*/ 0 h 336"/>
              <a:gd name="T4" fmla="*/ 573087 w 361"/>
              <a:gd name="T5" fmla="*/ 533400 h 336"/>
              <a:gd name="T6" fmla="*/ 0 w 361"/>
              <a:gd name="T7" fmla="*/ 207963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1" h="336">
                <a:moveTo>
                  <a:pt x="0" y="131"/>
                </a:moveTo>
                <a:lnTo>
                  <a:pt x="361" y="0"/>
                </a:lnTo>
                <a:lnTo>
                  <a:pt x="361" y="336"/>
                </a:lnTo>
                <a:lnTo>
                  <a:pt x="0" y="131"/>
                </a:lnTo>
                <a:close/>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0" name="Freeform 24"/>
          <p:cNvSpPr>
            <a:spLocks/>
          </p:cNvSpPr>
          <p:nvPr/>
        </p:nvSpPr>
        <p:spPr bwMode="auto">
          <a:xfrm>
            <a:off x="3657600" y="5257800"/>
            <a:ext cx="152400" cy="533400"/>
          </a:xfrm>
          <a:custGeom>
            <a:avLst/>
            <a:gdLst>
              <a:gd name="T0" fmla="*/ 152400 w 96"/>
              <a:gd name="T1" fmla="*/ 0 h 336"/>
              <a:gd name="T2" fmla="*/ 0 w 96"/>
              <a:gd name="T3" fmla="*/ 228600 h 336"/>
              <a:gd name="T4" fmla="*/ 152400 w 96"/>
              <a:gd name="T5" fmla="*/ 533400 h 336"/>
              <a:gd name="T6" fmla="*/ 0 60000 65536"/>
              <a:gd name="T7" fmla="*/ 0 60000 65536"/>
              <a:gd name="T8" fmla="*/ 0 60000 65536"/>
            </a:gdLst>
            <a:ahLst/>
            <a:cxnLst>
              <a:cxn ang="T6">
                <a:pos x="T0" y="T1"/>
              </a:cxn>
              <a:cxn ang="T7">
                <a:pos x="T2" y="T3"/>
              </a:cxn>
              <a:cxn ang="T8">
                <a:pos x="T4" y="T5"/>
              </a:cxn>
            </a:cxnLst>
            <a:rect l="0" t="0" r="r" b="b"/>
            <a:pathLst>
              <a:path w="96" h="336">
                <a:moveTo>
                  <a:pt x="96" y="0"/>
                </a:moveTo>
                <a:lnTo>
                  <a:pt x="0" y="144"/>
                </a:lnTo>
                <a:lnTo>
                  <a:pt x="96" y="336"/>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1" name="Freeform 25"/>
          <p:cNvSpPr>
            <a:spLocks/>
          </p:cNvSpPr>
          <p:nvPr/>
        </p:nvSpPr>
        <p:spPr bwMode="auto">
          <a:xfrm>
            <a:off x="3248025" y="5454650"/>
            <a:ext cx="409575" cy="31750"/>
          </a:xfrm>
          <a:custGeom>
            <a:avLst/>
            <a:gdLst>
              <a:gd name="T0" fmla="*/ 409575 w 258"/>
              <a:gd name="T1" fmla="*/ 31750 h 20"/>
              <a:gd name="T2" fmla="*/ 0 w 258"/>
              <a:gd name="T3" fmla="*/ 0 h 20"/>
              <a:gd name="T4" fmla="*/ 0 60000 65536"/>
              <a:gd name="T5" fmla="*/ 0 60000 65536"/>
            </a:gdLst>
            <a:ahLst/>
            <a:cxnLst>
              <a:cxn ang="T4">
                <a:pos x="T0" y="T1"/>
              </a:cxn>
              <a:cxn ang="T5">
                <a:pos x="T2" y="T3"/>
              </a:cxn>
            </a:cxnLst>
            <a:rect l="0" t="0" r="r" b="b"/>
            <a:pathLst>
              <a:path w="258" h="20">
                <a:moveTo>
                  <a:pt x="258" y="20"/>
                </a:moveTo>
                <a:lnTo>
                  <a:pt x="0" y="0"/>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2" name="Oval 26"/>
          <p:cNvSpPr>
            <a:spLocks noChangeArrowheads="1"/>
          </p:cNvSpPr>
          <p:nvPr/>
        </p:nvSpPr>
        <p:spPr bwMode="auto">
          <a:xfrm>
            <a:off x="3200400" y="5410200"/>
            <a:ext cx="76200" cy="76200"/>
          </a:xfrm>
          <a:prstGeom prst="ellipse">
            <a:avLst/>
          </a:prstGeom>
          <a:solidFill>
            <a:srgbClr val="FF3300"/>
          </a:solidFill>
          <a:ln w="127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2313" name="Freeform 27"/>
          <p:cNvSpPr>
            <a:spLocks/>
          </p:cNvSpPr>
          <p:nvPr/>
        </p:nvSpPr>
        <p:spPr bwMode="auto">
          <a:xfrm>
            <a:off x="5181600" y="5265738"/>
            <a:ext cx="682625" cy="373062"/>
          </a:xfrm>
          <a:custGeom>
            <a:avLst/>
            <a:gdLst>
              <a:gd name="T0" fmla="*/ 0 w 430"/>
              <a:gd name="T1" fmla="*/ 373062 h 235"/>
              <a:gd name="T2" fmla="*/ 473075 w 430"/>
              <a:gd name="T3" fmla="*/ 0 h 235"/>
              <a:gd name="T4" fmla="*/ 682625 w 430"/>
              <a:gd name="T5" fmla="*/ 0 h 235"/>
              <a:gd name="T6" fmla="*/ 457200 w 430"/>
              <a:gd name="T7" fmla="*/ 373062 h 235"/>
              <a:gd name="T8" fmla="*/ 0 w 430"/>
              <a:gd name="T9" fmla="*/ 373062 h 2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0" h="235">
                <a:moveTo>
                  <a:pt x="0" y="235"/>
                </a:moveTo>
                <a:lnTo>
                  <a:pt x="298" y="0"/>
                </a:lnTo>
                <a:lnTo>
                  <a:pt x="430" y="0"/>
                </a:lnTo>
                <a:lnTo>
                  <a:pt x="288" y="235"/>
                </a:lnTo>
                <a:lnTo>
                  <a:pt x="0" y="235"/>
                </a:lnTo>
                <a:close/>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4" name="Freeform 28"/>
          <p:cNvSpPr>
            <a:spLocks/>
          </p:cNvSpPr>
          <p:nvPr/>
        </p:nvSpPr>
        <p:spPr bwMode="auto">
          <a:xfrm>
            <a:off x="4953000" y="5105400"/>
            <a:ext cx="712788" cy="533400"/>
          </a:xfrm>
          <a:custGeom>
            <a:avLst/>
            <a:gdLst>
              <a:gd name="T0" fmla="*/ 712788 w 449"/>
              <a:gd name="T1" fmla="*/ 160338 h 336"/>
              <a:gd name="T2" fmla="*/ 381000 w 449"/>
              <a:gd name="T3" fmla="*/ 0 h 336"/>
              <a:gd name="T4" fmla="*/ 0 w 449"/>
              <a:gd name="T5" fmla="*/ 381000 h 336"/>
              <a:gd name="T6" fmla="*/ 228600 w 449"/>
              <a:gd name="T7" fmla="*/ 53340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9" h="336">
                <a:moveTo>
                  <a:pt x="449" y="101"/>
                </a:moveTo>
                <a:lnTo>
                  <a:pt x="240" y="0"/>
                </a:lnTo>
                <a:lnTo>
                  <a:pt x="0" y="240"/>
                </a:lnTo>
                <a:lnTo>
                  <a:pt x="144" y="336"/>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5" name="Freeform 29"/>
          <p:cNvSpPr>
            <a:spLocks/>
          </p:cNvSpPr>
          <p:nvPr/>
        </p:nvSpPr>
        <p:spPr bwMode="auto">
          <a:xfrm>
            <a:off x="4953000" y="5486400"/>
            <a:ext cx="228600" cy="293688"/>
          </a:xfrm>
          <a:custGeom>
            <a:avLst/>
            <a:gdLst>
              <a:gd name="T0" fmla="*/ 0 w 144"/>
              <a:gd name="T1" fmla="*/ 0 h 185"/>
              <a:gd name="T2" fmla="*/ 228600 w 144"/>
              <a:gd name="T3" fmla="*/ 152400 h 185"/>
              <a:gd name="T4" fmla="*/ 71438 w 144"/>
              <a:gd name="T5" fmla="*/ 293688 h 185"/>
              <a:gd name="T6" fmla="*/ 0 w 144"/>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 h="185">
                <a:moveTo>
                  <a:pt x="0" y="0"/>
                </a:moveTo>
                <a:lnTo>
                  <a:pt x="144" y="96"/>
                </a:lnTo>
                <a:lnTo>
                  <a:pt x="45" y="185"/>
                </a:lnTo>
                <a:lnTo>
                  <a:pt x="0" y="0"/>
                </a:lnTo>
                <a:close/>
              </a:path>
            </a:pathLst>
          </a:custGeom>
          <a:solidFill>
            <a:srgbClr val="CC0000"/>
          </a:solid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6" name="Freeform 30"/>
          <p:cNvSpPr>
            <a:spLocks/>
          </p:cNvSpPr>
          <p:nvPr/>
        </p:nvSpPr>
        <p:spPr bwMode="auto">
          <a:xfrm>
            <a:off x="5638800" y="5108575"/>
            <a:ext cx="468313" cy="530225"/>
          </a:xfrm>
          <a:custGeom>
            <a:avLst/>
            <a:gdLst>
              <a:gd name="T0" fmla="*/ 236538 w 295"/>
              <a:gd name="T1" fmla="*/ 146050 h 334"/>
              <a:gd name="T2" fmla="*/ 468313 w 295"/>
              <a:gd name="T3" fmla="*/ 0 h 334"/>
              <a:gd name="T4" fmla="*/ 373063 w 295"/>
              <a:gd name="T5" fmla="*/ 461963 h 334"/>
              <a:gd name="T6" fmla="*/ 0 w 295"/>
              <a:gd name="T7" fmla="*/ 530225 h 3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334">
                <a:moveTo>
                  <a:pt x="149" y="92"/>
                </a:moveTo>
                <a:lnTo>
                  <a:pt x="295" y="0"/>
                </a:lnTo>
                <a:lnTo>
                  <a:pt x="235" y="291"/>
                </a:lnTo>
                <a:lnTo>
                  <a:pt x="0" y="334"/>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2317" name="Freeform 32"/>
          <p:cNvSpPr>
            <a:spLocks/>
          </p:cNvSpPr>
          <p:nvPr/>
        </p:nvSpPr>
        <p:spPr bwMode="auto">
          <a:xfrm>
            <a:off x="5643563" y="5570538"/>
            <a:ext cx="368300" cy="179387"/>
          </a:xfrm>
          <a:custGeom>
            <a:avLst/>
            <a:gdLst>
              <a:gd name="T0" fmla="*/ 0 w 232"/>
              <a:gd name="T1" fmla="*/ 52387 h 113"/>
              <a:gd name="T2" fmla="*/ 368300 w 232"/>
              <a:gd name="T3" fmla="*/ 0 h 113"/>
              <a:gd name="T4" fmla="*/ 252413 w 232"/>
              <a:gd name="T5" fmla="*/ 179387 h 113"/>
              <a:gd name="T6" fmla="*/ 0 w 232"/>
              <a:gd name="T7" fmla="*/ 52387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 h="113">
                <a:moveTo>
                  <a:pt x="0" y="33"/>
                </a:moveTo>
                <a:lnTo>
                  <a:pt x="232" y="0"/>
                </a:lnTo>
                <a:lnTo>
                  <a:pt x="159" y="113"/>
                </a:lnTo>
                <a:lnTo>
                  <a:pt x="0" y="33"/>
                </a:lnTo>
                <a:close/>
              </a:path>
            </a:pathLst>
          </a:custGeom>
          <a:solidFill>
            <a:srgbClr val="CC0000"/>
          </a:solid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609600"/>
          </a:xfrm>
          <a:solidFill>
            <a:srgbClr val="FFFF99"/>
          </a:solidFill>
          <a:ln>
            <a:solidFill>
              <a:schemeClr val="tx1"/>
            </a:solidFill>
            <a:miter lim="800000"/>
            <a:headEnd/>
            <a:tailEnd/>
          </a:ln>
        </p:spPr>
        <p:txBody>
          <a:bodyPr/>
          <a:lstStyle/>
          <a:p>
            <a:pPr eaLnBrk="1" hangingPunct="1"/>
            <a:r>
              <a:rPr lang="en-US" sz="3600" smtClean="0">
                <a:latin typeface="Arial" pitchFamily="34" charset="0"/>
              </a:rPr>
              <a:t>3D Regular POLYTOPES</a:t>
            </a:r>
          </a:p>
        </p:txBody>
      </p:sp>
      <p:sp>
        <p:nvSpPr>
          <p:cNvPr id="13315" name="Rectangle 6"/>
          <p:cNvSpPr>
            <a:spLocks noChangeArrowheads="1"/>
          </p:cNvSpPr>
          <p:nvPr/>
        </p:nvSpPr>
        <p:spPr bwMode="auto">
          <a:xfrm>
            <a:off x="685800" y="1008063"/>
            <a:ext cx="77724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spcBef>
                <a:spcPct val="20000"/>
              </a:spcBef>
              <a:buFontTx/>
              <a:buChar char="•"/>
            </a:pPr>
            <a:r>
              <a:rPr lang="en-US">
                <a:solidFill>
                  <a:schemeClr val="tx1"/>
                </a:solidFill>
              </a:rPr>
              <a:t>In 2D there are infinitely many regular polygons; an n-regular polygon for each n=3,4,5,…</a:t>
            </a:r>
          </a:p>
          <a:p>
            <a:pPr marL="457200" indent="-457200">
              <a:spcBef>
                <a:spcPct val="20000"/>
              </a:spcBef>
              <a:buFontTx/>
              <a:buChar char="•"/>
            </a:pPr>
            <a:r>
              <a:rPr lang="en-US">
                <a:solidFill>
                  <a:schemeClr val="tx1"/>
                </a:solidFill>
              </a:rPr>
              <a:t>In 3D there are only 5 regular 3D polytopes, also called </a:t>
            </a:r>
            <a:r>
              <a:rPr lang="en-US" b="1">
                <a:solidFill>
                  <a:srgbClr val="FF3300"/>
                </a:solidFill>
              </a:rPr>
              <a:t>Platonic Solids</a:t>
            </a:r>
            <a:r>
              <a:rPr lang="en-US">
                <a:solidFill>
                  <a:schemeClr val="tx1"/>
                </a:solidFill>
              </a:rPr>
              <a:t>.</a:t>
            </a:r>
          </a:p>
          <a:p>
            <a:pPr marL="457200" indent="-457200">
              <a:spcBef>
                <a:spcPct val="20000"/>
              </a:spcBef>
            </a:pPr>
            <a:r>
              <a:rPr lang="en-US">
                <a:solidFill>
                  <a:schemeClr val="tx1"/>
                </a:solidFill>
              </a:rPr>
              <a:t>	(i)  p =  # vertices of each facet (a regular p-gon)</a:t>
            </a:r>
          </a:p>
          <a:p>
            <a:pPr marL="457200" indent="-457200">
              <a:spcBef>
                <a:spcPct val="20000"/>
              </a:spcBef>
            </a:pPr>
            <a:r>
              <a:rPr lang="en-US">
                <a:solidFill>
                  <a:schemeClr val="tx1"/>
                </a:solidFill>
              </a:rPr>
              <a:t>	(ii) q  =  # facets incident to each vertex</a:t>
            </a:r>
          </a:p>
          <a:p>
            <a:pPr marL="457200" indent="-457200">
              <a:spcBef>
                <a:spcPct val="20000"/>
              </a:spcBef>
            </a:pPr>
            <a:r>
              <a:rPr lang="en-US">
                <a:solidFill>
                  <a:schemeClr val="tx1"/>
                </a:solidFill>
              </a:rPr>
              <a:t>		(i) </a:t>
            </a:r>
            <a:r>
              <a:rPr lang="en-US">
                <a:solidFill>
                  <a:schemeClr val="tx1"/>
                </a:solidFill>
                <a:sym typeface="Symbol" pitchFamily="18" charset="2"/>
              </a:rPr>
              <a:t>  </a:t>
            </a:r>
            <a:r>
              <a:rPr lang="en-US">
                <a:solidFill>
                  <a:schemeClr val="tx1"/>
                </a:solidFill>
              </a:rPr>
              <a:t>each angle = (p-2)</a:t>
            </a:r>
            <a:r>
              <a:rPr lang="en-US">
                <a:solidFill>
                  <a:schemeClr val="tx1"/>
                </a:solidFill>
                <a:latin typeface="Symbol" pitchFamily="18" charset="2"/>
              </a:rPr>
              <a:t>p</a:t>
            </a:r>
            <a:r>
              <a:rPr lang="en-US">
                <a:solidFill>
                  <a:schemeClr val="tx1"/>
                </a:solidFill>
              </a:rPr>
              <a:t>/p = </a:t>
            </a:r>
            <a:r>
              <a:rPr lang="en-US">
                <a:solidFill>
                  <a:schemeClr val="tx1"/>
                </a:solidFill>
                <a:latin typeface="Symbol" pitchFamily="18" charset="2"/>
              </a:rPr>
              <a:t>p</a:t>
            </a:r>
            <a:r>
              <a:rPr lang="en-US">
                <a:solidFill>
                  <a:schemeClr val="tx1"/>
                </a:solidFill>
              </a:rPr>
              <a:t>(1 – 2/p)</a:t>
            </a:r>
          </a:p>
          <a:p>
            <a:pPr marL="457200" indent="-457200">
              <a:spcBef>
                <a:spcPct val="20000"/>
              </a:spcBef>
            </a:pPr>
            <a:r>
              <a:rPr lang="en-US">
                <a:solidFill>
                  <a:schemeClr val="tx1"/>
                </a:solidFill>
              </a:rPr>
              <a:t>		(ii) </a:t>
            </a:r>
            <a:r>
              <a:rPr lang="en-US">
                <a:solidFill>
                  <a:schemeClr val="tx1"/>
                </a:solidFill>
                <a:sym typeface="Symbol" pitchFamily="18" charset="2"/>
              </a:rPr>
              <a:t> q</a:t>
            </a:r>
            <a:r>
              <a:rPr lang="en-US">
                <a:solidFill>
                  <a:schemeClr val="tx1"/>
                </a:solidFill>
                <a:latin typeface="Symbol" pitchFamily="18" charset="2"/>
              </a:rPr>
              <a:t>p</a:t>
            </a:r>
            <a:r>
              <a:rPr lang="en-US">
                <a:solidFill>
                  <a:schemeClr val="tx1"/>
                </a:solidFill>
              </a:rPr>
              <a:t>(1 – 2/p) &lt; 2</a:t>
            </a:r>
            <a:r>
              <a:rPr lang="en-US">
                <a:solidFill>
                  <a:schemeClr val="tx1"/>
                </a:solidFill>
                <a:latin typeface="Symbol" pitchFamily="18" charset="2"/>
              </a:rPr>
              <a:t>p</a:t>
            </a:r>
            <a:r>
              <a:rPr lang="en-US">
                <a:solidFill>
                  <a:schemeClr val="tx1"/>
                </a:solidFill>
              </a:rPr>
              <a:t>  </a:t>
            </a:r>
            <a:r>
              <a:rPr lang="en-US">
                <a:solidFill>
                  <a:schemeClr val="tx1"/>
                </a:solidFill>
                <a:sym typeface="Symbol" pitchFamily="18" charset="2"/>
              </a:rPr>
              <a:t>   </a:t>
            </a:r>
            <a:r>
              <a:rPr lang="en-US" b="1">
                <a:sym typeface="Symbol" pitchFamily="18" charset="2"/>
              </a:rPr>
              <a:t>(p-2)(q-2) &lt; 4   (p  3, q  3)</a:t>
            </a:r>
          </a:p>
          <a:p>
            <a:pPr marL="457200" indent="-457200">
              <a:spcBef>
                <a:spcPct val="20000"/>
              </a:spcBef>
            </a:pPr>
            <a:r>
              <a:rPr lang="en-US">
                <a:solidFill>
                  <a:schemeClr val="tx1"/>
                </a:solidFill>
                <a:sym typeface="Symbol" pitchFamily="18" charset="2"/>
              </a:rPr>
              <a:t>There are only 5 (p,q) pairs that satisfy this condition.</a:t>
            </a:r>
          </a:p>
        </p:txBody>
      </p:sp>
      <p:sp>
        <p:nvSpPr>
          <p:cNvPr id="13316" name="Rectangle 53"/>
          <p:cNvSpPr>
            <a:spLocks noChangeArrowheads="1"/>
          </p:cNvSpPr>
          <p:nvPr/>
        </p:nvSpPr>
        <p:spPr bwMode="auto">
          <a:xfrm>
            <a:off x="2209800" y="4953000"/>
            <a:ext cx="56388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chemeClr val="tx1"/>
                </a:solidFill>
                <a:sym typeface="Symbol" pitchFamily="18" charset="2"/>
              </a:rPr>
              <a:t>Dodecahedron (p=5, q=3)	       Icosahedron  (p=3, q=5) </a:t>
            </a:r>
            <a:br>
              <a:rPr lang="en-US">
                <a:solidFill>
                  <a:schemeClr val="tx1"/>
                </a:solidFill>
                <a:sym typeface="Symbol" pitchFamily="18" charset="2"/>
              </a:rPr>
            </a:br>
            <a:r>
              <a:rPr lang="en-US">
                <a:solidFill>
                  <a:schemeClr val="tx1"/>
                </a:solidFill>
                <a:sym typeface="Symbol" pitchFamily="18" charset="2"/>
              </a:rPr>
              <a:t>[V = 20, E = 30, F = 12]	       [V = 12, E = 30, F = 20]</a:t>
            </a:r>
          </a:p>
        </p:txBody>
      </p:sp>
      <p:pic>
        <p:nvPicPr>
          <p:cNvPr id="13317" name="Picture 63" descr="C:\WINDOWS\Desktop\dedeoc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486400"/>
            <a:ext cx="9144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4" descr="C:\WINDOWS\Desktop\Dode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5486400"/>
            <a:ext cx="10668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5" descr="C:\WINDOWS\Desktop\oc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962400"/>
            <a:ext cx="914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66" descr="C:\WINDOWS\Desktop\cub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962400"/>
            <a:ext cx="91440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67" descr="C:\WINDOWS\Desktop\tet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962400"/>
            <a:ext cx="9144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Rectangle 68"/>
          <p:cNvSpPr>
            <a:spLocks noChangeArrowheads="1"/>
          </p:cNvSpPr>
          <p:nvPr/>
        </p:nvSpPr>
        <p:spPr bwMode="auto">
          <a:xfrm>
            <a:off x="762000" y="3352800"/>
            <a:ext cx="7848600" cy="3200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13323" name="Rectangle 69"/>
          <p:cNvSpPr>
            <a:spLocks noChangeArrowheads="1"/>
          </p:cNvSpPr>
          <p:nvPr/>
        </p:nvSpPr>
        <p:spPr bwMode="auto">
          <a:xfrm>
            <a:off x="762000" y="3429000"/>
            <a:ext cx="78486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60000"/>
              </a:lnSpc>
            </a:pPr>
            <a:r>
              <a:rPr lang="en-US">
                <a:solidFill>
                  <a:schemeClr val="tx1"/>
                </a:solidFill>
                <a:sym typeface="Symbol" pitchFamily="18" charset="2"/>
              </a:rPr>
              <a:t> Tetrahedron (p=3, q=3)	    Cube  (p=4, q=3)		Octahedron (p=3, q=4)</a:t>
            </a:r>
          </a:p>
          <a:p>
            <a:pPr>
              <a:lnSpc>
                <a:spcPct val="60000"/>
              </a:lnSpc>
            </a:pPr>
            <a:r>
              <a:rPr lang="en-US">
                <a:solidFill>
                  <a:schemeClr val="tx1"/>
                </a:solidFill>
                <a:sym typeface="Symbol" pitchFamily="18" charset="2"/>
              </a:rPr>
              <a:t>  [V = 4, E = 6, F = 4]	    [V = 8, E = 12, F = 6]	[V = 6, E = 12, F = 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0"/>
            <a:ext cx="7772400" cy="1143000"/>
          </a:xfrm>
          <a:solidFill>
            <a:srgbClr val="FFFF99"/>
          </a:solidFill>
          <a:ln w="76200">
            <a:pattFill prst="pct75">
              <a:fgClr>
                <a:schemeClr val="accent2"/>
              </a:fgClr>
              <a:bgClr>
                <a:srgbClr val="FFFFFF"/>
              </a:bgClr>
            </a:pattFill>
            <a:miter lim="800000"/>
            <a:headEnd/>
            <a:tailEnd/>
          </a:ln>
        </p:spPr>
        <p:txBody>
          <a:bodyPr/>
          <a:lstStyle/>
          <a:p>
            <a:pPr eaLnBrk="1" hangingPunct="1"/>
            <a:r>
              <a:rPr lang="en-US" sz="6000" smtClean="0">
                <a:solidFill>
                  <a:schemeClr val="accent2"/>
                </a:solidFill>
                <a:latin typeface="Arial" pitchFamily="34" charset="0"/>
              </a:rPr>
              <a:t>d Dim CH Algorithms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609600"/>
          </a:xfrm>
          <a:solidFill>
            <a:srgbClr val="FFFF99"/>
          </a:solidFill>
          <a:ln>
            <a:solidFill>
              <a:schemeClr val="tx1"/>
            </a:solidFill>
            <a:miter lim="800000"/>
            <a:headEnd/>
            <a:tailEnd/>
          </a:ln>
        </p:spPr>
        <p:txBody>
          <a:bodyPr/>
          <a:lstStyle/>
          <a:p>
            <a:pPr eaLnBrk="1" hangingPunct="1"/>
            <a:r>
              <a:rPr lang="en-US" sz="2800" smtClean="0">
                <a:latin typeface="Arial" pitchFamily="34" charset="0"/>
              </a:rPr>
              <a:t>The Gift Wrapping Method   </a:t>
            </a:r>
            <a:r>
              <a:rPr lang="en-US" sz="2400" smtClean="0">
                <a:latin typeface="Arial" pitchFamily="34" charset="0"/>
              </a:rPr>
              <a:t>[Chand-Kapur 1970]</a:t>
            </a:r>
          </a:p>
        </p:txBody>
      </p:sp>
      <p:sp>
        <p:nvSpPr>
          <p:cNvPr id="15363" name="Text Box 12"/>
          <p:cNvSpPr txBox="1">
            <a:spLocks noChangeArrowheads="1"/>
          </p:cNvSpPr>
          <p:nvPr/>
        </p:nvSpPr>
        <p:spPr bwMode="auto">
          <a:xfrm>
            <a:off x="685800" y="1143000"/>
            <a:ext cx="777240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sz="1800">
                <a:solidFill>
                  <a:schemeClr val="tx1"/>
                </a:solidFill>
              </a:rPr>
              <a:t>Generalization of Jarvis March. Analysis done by Bhattacharya [1982].</a:t>
            </a:r>
          </a:p>
        </p:txBody>
      </p:sp>
      <p:sp>
        <p:nvSpPr>
          <p:cNvPr id="60432" name="Rectangle 16"/>
          <p:cNvSpPr>
            <a:spLocks noChangeArrowheads="1"/>
          </p:cNvSpPr>
          <p:nvPr/>
        </p:nvSpPr>
        <p:spPr bwMode="auto">
          <a:xfrm>
            <a:off x="762000" y="3810000"/>
            <a:ext cx="7696200" cy="1597025"/>
          </a:xfrm>
          <a:prstGeom prst="rect">
            <a:avLst/>
          </a:prstGeom>
          <a:solidFill>
            <a:srgbClr val="99FFCC"/>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FACT:</a:t>
            </a:r>
            <a:r>
              <a:rPr lang="en-US" sz="1800"/>
              <a:t>  A sub-facet is shared by exactly 2 facets. </a:t>
            </a:r>
            <a:br>
              <a:rPr lang="en-US" sz="1800"/>
            </a:br>
            <a:r>
              <a:rPr lang="en-US" sz="1800"/>
              <a:t>In a simplicial d-polytope:</a:t>
            </a:r>
            <a:br>
              <a:rPr lang="en-US" sz="1800"/>
            </a:br>
            <a:r>
              <a:rPr lang="en-US" sz="1800"/>
              <a:t>(a) Each facet has d vertices (is a (d-1)-simplex).</a:t>
            </a:r>
            <a:br>
              <a:rPr lang="en-US" sz="1800"/>
            </a:br>
            <a:r>
              <a:rPr lang="en-US" sz="1800"/>
              <a:t>(b) Two facets F</a:t>
            </a:r>
            <a:r>
              <a:rPr lang="en-US" sz="1800" baseline="-25000"/>
              <a:t>1</a:t>
            </a:r>
            <a:r>
              <a:rPr lang="en-US" sz="1800"/>
              <a:t> and F</a:t>
            </a:r>
            <a:r>
              <a:rPr lang="en-US" sz="1800" baseline="-25000"/>
              <a:t>2</a:t>
            </a:r>
            <a:r>
              <a:rPr lang="en-US" sz="1800"/>
              <a:t> share a sub-facet  e if and only if </a:t>
            </a:r>
            <a:br>
              <a:rPr lang="en-US" sz="1800"/>
            </a:br>
            <a:r>
              <a:rPr lang="en-US" sz="1800"/>
              <a:t>      e is determined by a common subset of d-1 vertices of the vertex</a:t>
            </a:r>
            <a:br>
              <a:rPr lang="en-US" sz="1800"/>
            </a:br>
            <a:r>
              <a:rPr lang="en-US" sz="1800"/>
              <a:t>      sets determining F</a:t>
            </a:r>
            <a:r>
              <a:rPr lang="en-US" sz="1800" baseline="-25000"/>
              <a:t>1</a:t>
            </a:r>
            <a:r>
              <a:rPr lang="en-US" sz="1800"/>
              <a:t> &amp; F</a:t>
            </a:r>
            <a:r>
              <a:rPr lang="en-US" sz="1800" baseline="-25000"/>
              <a:t>2</a:t>
            </a:r>
            <a:r>
              <a:rPr lang="en-US" sz="1800"/>
              <a:t>  (F</a:t>
            </a:r>
            <a:r>
              <a:rPr lang="en-US" sz="1800" baseline="-25000"/>
              <a:t>1</a:t>
            </a:r>
            <a:r>
              <a:rPr lang="en-US" sz="1800"/>
              <a:t> &amp; F</a:t>
            </a:r>
            <a:r>
              <a:rPr lang="en-US" sz="1800" baseline="-25000"/>
              <a:t>2</a:t>
            </a:r>
            <a:r>
              <a:rPr lang="en-US" sz="1800"/>
              <a:t> are said to be adjacent on e).</a:t>
            </a:r>
          </a:p>
        </p:txBody>
      </p:sp>
      <p:sp>
        <p:nvSpPr>
          <p:cNvPr id="60433" name="Rectangle 17"/>
          <p:cNvSpPr>
            <a:spLocks noChangeArrowheads="1"/>
          </p:cNvSpPr>
          <p:nvPr/>
        </p:nvSpPr>
        <p:spPr bwMode="auto">
          <a:xfrm>
            <a:off x="762000" y="1981200"/>
            <a:ext cx="7696200" cy="7381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u="sng">
                <a:solidFill>
                  <a:schemeClr val="tx1"/>
                </a:solidFill>
              </a:rPr>
              <a:t>Preliminary Assumption</a:t>
            </a:r>
            <a:r>
              <a:rPr lang="en-US" sz="1800">
                <a:solidFill>
                  <a:schemeClr val="tx1"/>
                </a:solidFill>
              </a:rPr>
              <a:t>: </a:t>
            </a:r>
          </a:p>
          <a:p>
            <a:r>
              <a:rPr lang="en-US" sz="1800">
                <a:solidFill>
                  <a:schemeClr val="tx1"/>
                </a:solidFill>
              </a:rPr>
              <a:t>P is in general position,  i.e., CH(P) is a simplicial d-polytope.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33"/>
                                        </p:tgtEl>
                                        <p:attrNameLst>
                                          <p:attrName>style.visibility</p:attrName>
                                        </p:attrNameLst>
                                      </p:cBhvr>
                                      <p:to>
                                        <p:strVal val="visible"/>
                                      </p:to>
                                    </p:set>
                                    <p:animEffect transition="in" filter="wipe(up)">
                                      <p:cBhvr>
                                        <p:cTn id="7" dur="500"/>
                                        <p:tgtEl>
                                          <p:spTgt spid="604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432"/>
                                        </p:tgtEl>
                                        <p:attrNameLst>
                                          <p:attrName>style.visibility</p:attrName>
                                        </p:attrNameLst>
                                      </p:cBhvr>
                                      <p:to>
                                        <p:strVal val="visible"/>
                                      </p:to>
                                    </p:set>
                                    <p:animEffect transition="in" filter="wipe(up)">
                                      <p:cBhvr>
                                        <p:cTn id="12" dur="500"/>
                                        <p:tgtEl>
                                          <p:spTgt spid="60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2" grpId="0" animBg="1" autoUpdateAnimBg="0"/>
      <p:bldP spid="6043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609600"/>
            <a:ext cx="434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2000" b="1">
                <a:solidFill>
                  <a:schemeClr val="tx1"/>
                </a:solidFill>
              </a:rPr>
              <a:t>Input:</a:t>
            </a:r>
            <a:r>
              <a:rPr lang="en-US" sz="2000">
                <a:solidFill>
                  <a:schemeClr val="accent2"/>
                </a:solidFill>
              </a:rPr>
              <a:t>     </a:t>
            </a:r>
            <a:r>
              <a:rPr lang="en-US" sz="2000"/>
              <a:t>P = { p</a:t>
            </a:r>
            <a:r>
              <a:rPr lang="en-US" sz="2000" baseline="-25000"/>
              <a:t>1</a:t>
            </a:r>
            <a:r>
              <a:rPr lang="en-US" sz="2000"/>
              <a:t> , p</a:t>
            </a:r>
            <a:r>
              <a:rPr lang="en-US" sz="2000" baseline="-25000"/>
              <a:t>2</a:t>
            </a:r>
            <a:r>
              <a:rPr lang="en-US" sz="2000"/>
              <a:t> , … , p</a:t>
            </a:r>
            <a:r>
              <a:rPr lang="en-US" sz="2000" baseline="-25000"/>
              <a:t>n</a:t>
            </a:r>
            <a:r>
              <a:rPr lang="en-US" sz="2000"/>
              <a:t> } </a:t>
            </a:r>
            <a:r>
              <a:rPr lang="en-US" sz="2000">
                <a:sym typeface="Symbol" pitchFamily="18" charset="2"/>
              </a:rPr>
              <a:t></a:t>
            </a:r>
            <a:r>
              <a:rPr lang="en-US" sz="2000"/>
              <a:t> </a:t>
            </a:r>
            <a:r>
              <a:rPr lang="en-US" sz="2400">
                <a:sym typeface="Symbol" pitchFamily="18" charset="2"/>
              </a:rPr>
              <a:t></a:t>
            </a:r>
            <a:r>
              <a:rPr lang="en-US" sz="2400" baseline="30000"/>
              <a:t>d</a:t>
            </a:r>
            <a:r>
              <a:rPr lang="en-US" sz="2400"/>
              <a:t> </a:t>
            </a:r>
          </a:p>
          <a:p>
            <a:pPr eaLnBrk="1" hangingPunct="1">
              <a:lnSpc>
                <a:spcPct val="100000"/>
              </a:lnSpc>
              <a:spcBef>
                <a:spcPct val="0"/>
              </a:spcBef>
            </a:pPr>
            <a:r>
              <a:rPr lang="en-US" sz="2000" b="1">
                <a:solidFill>
                  <a:schemeClr val="tx1"/>
                </a:solidFill>
              </a:rPr>
              <a:t>Output:</a:t>
            </a:r>
            <a:r>
              <a:rPr lang="en-US" sz="2000">
                <a:solidFill>
                  <a:schemeClr val="accent2"/>
                </a:solidFill>
              </a:rPr>
              <a:t>  </a:t>
            </a:r>
            <a:r>
              <a:rPr lang="en-US" sz="2000"/>
              <a:t>CH(P)</a:t>
            </a:r>
          </a:p>
        </p:txBody>
      </p:sp>
      <p:sp>
        <p:nvSpPr>
          <p:cNvPr id="16387" name="Text Box 3"/>
          <p:cNvSpPr txBox="1">
            <a:spLocks noChangeArrowheads="1"/>
          </p:cNvSpPr>
          <p:nvPr/>
        </p:nvSpPr>
        <p:spPr bwMode="auto">
          <a:xfrm>
            <a:off x="685800" y="1447800"/>
            <a:ext cx="7772400" cy="5292725"/>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a:solidFill>
                  <a:schemeClr val="tx1"/>
                </a:solidFill>
                <a:latin typeface="Times New Roman" pitchFamily="18" charset="0"/>
              </a:rPr>
              <a:t>1.</a:t>
            </a:r>
            <a:r>
              <a:rPr lang="en-US" sz="2000">
                <a:latin typeface="Lucida Calligraphy" pitchFamily="66" charset="0"/>
              </a:rPr>
              <a:t> L</a:t>
            </a:r>
            <a:r>
              <a:rPr lang="en-US" sz="2000"/>
              <a:t>  </a:t>
            </a:r>
            <a:r>
              <a:rPr lang="en-US" sz="2000">
                <a:sym typeface="Symbol" pitchFamily="18" charset="2"/>
              </a:rPr>
              <a:t> </a:t>
            </a:r>
            <a:r>
              <a:rPr lang="en-US" sz="2000"/>
              <a:t>    </a:t>
            </a:r>
            <a:r>
              <a:rPr lang="en-US" sz="2000">
                <a:solidFill>
                  <a:srgbClr val="FF3300"/>
                </a:solidFill>
                <a:latin typeface="Times New Roman" pitchFamily="18" charset="0"/>
              </a:rPr>
              <a:t>(* output list of facets of CH(P)   *)</a:t>
            </a:r>
            <a:r>
              <a:rPr lang="en-US" sz="2000"/>
              <a:t> </a:t>
            </a:r>
            <a:br>
              <a:rPr lang="en-US" sz="2000"/>
            </a:br>
            <a:r>
              <a:rPr lang="en-US" sz="1800">
                <a:latin typeface="Times New Roman" pitchFamily="18" charset="0"/>
              </a:rPr>
              <a:t>2.</a:t>
            </a:r>
            <a:r>
              <a:rPr lang="en-US" sz="2000"/>
              <a:t> Q  </a:t>
            </a:r>
            <a:r>
              <a:rPr lang="en-US" sz="2000">
                <a:sym typeface="Symbol" pitchFamily="18" charset="2"/>
              </a:rPr>
              <a:t> </a:t>
            </a:r>
            <a:r>
              <a:rPr lang="en-US" sz="2000"/>
              <a:t>    </a:t>
            </a:r>
            <a:r>
              <a:rPr lang="en-US" sz="2000">
                <a:solidFill>
                  <a:srgbClr val="FF3300"/>
                </a:solidFill>
                <a:latin typeface="Times New Roman" pitchFamily="18" charset="0"/>
              </a:rPr>
              <a:t>(* frontier facets, discovered but not wrapped around *)   </a:t>
            </a:r>
            <a:br>
              <a:rPr lang="en-US" sz="2000">
                <a:solidFill>
                  <a:srgbClr val="FF3300"/>
                </a:solidFill>
                <a:latin typeface="Times New Roman" pitchFamily="18" charset="0"/>
              </a:rPr>
            </a:br>
            <a:r>
              <a:rPr lang="en-US" sz="1800">
                <a:solidFill>
                  <a:schemeClr val="tx1"/>
                </a:solidFill>
                <a:latin typeface="Times New Roman" pitchFamily="18" charset="0"/>
              </a:rPr>
              <a:t>3.</a:t>
            </a:r>
            <a:r>
              <a:rPr lang="en-US" sz="2000">
                <a:solidFill>
                  <a:srgbClr val="FF3300"/>
                </a:solidFill>
                <a:latin typeface="Times New Roman" pitchFamily="18" charset="0"/>
              </a:rPr>
              <a:t>  </a:t>
            </a:r>
            <a:r>
              <a:rPr lang="en-US" sz="2000"/>
              <a:t>F  </a:t>
            </a:r>
            <a:r>
              <a:rPr lang="en-US" sz="2000">
                <a:sym typeface="Symbol" pitchFamily="18" charset="2"/>
              </a:rPr>
              <a:t> find an initial convex hull facet   </a:t>
            </a:r>
            <a:r>
              <a:rPr lang="en-US" sz="2000">
                <a:solidFill>
                  <a:srgbClr val="FF3300"/>
                </a:solidFill>
                <a:latin typeface="Times New Roman" pitchFamily="18" charset="0"/>
                <a:sym typeface="Symbol" pitchFamily="18" charset="2"/>
              </a:rPr>
              <a:t>(* see next slide *)</a:t>
            </a:r>
            <a:r>
              <a:rPr lang="en-US" sz="2000">
                <a:solidFill>
                  <a:srgbClr val="FF3300"/>
                </a:solidFill>
                <a:latin typeface="Times New Roman" pitchFamily="18" charset="0"/>
              </a:rPr>
              <a:t/>
            </a:r>
            <a:br>
              <a:rPr lang="en-US" sz="2000">
                <a:solidFill>
                  <a:srgbClr val="FF3300"/>
                </a:solidFill>
                <a:latin typeface="Times New Roman" pitchFamily="18" charset="0"/>
              </a:rPr>
            </a:br>
            <a:r>
              <a:rPr lang="en-US" sz="1800">
                <a:solidFill>
                  <a:schemeClr val="tx1"/>
                </a:solidFill>
                <a:latin typeface="Times New Roman" pitchFamily="18" charset="0"/>
                <a:sym typeface="Symbol" pitchFamily="18" charset="2"/>
              </a:rPr>
              <a:t>4.</a:t>
            </a:r>
            <a:r>
              <a:rPr lang="en-US" sz="2000">
                <a:solidFill>
                  <a:srgbClr val="FF3300"/>
                </a:solidFill>
                <a:latin typeface="Times New Roman" pitchFamily="18" charset="0"/>
                <a:sym typeface="Symbol" pitchFamily="18" charset="2"/>
              </a:rPr>
              <a:t> </a:t>
            </a:r>
            <a:r>
              <a:rPr lang="en-US" sz="2000">
                <a:latin typeface="Lucida Calligraphy" pitchFamily="66" charset="0"/>
              </a:rPr>
              <a:t>T</a:t>
            </a:r>
            <a:r>
              <a:rPr lang="en-US" sz="2000"/>
              <a:t>  </a:t>
            </a:r>
            <a:r>
              <a:rPr lang="en-US" sz="2000">
                <a:sym typeface="Symbol" pitchFamily="18" charset="2"/>
              </a:rPr>
              <a:t> sub-facets of F       </a:t>
            </a:r>
            <a:r>
              <a:rPr lang="en-US" sz="2000">
                <a:solidFill>
                  <a:srgbClr val="FF3300"/>
                </a:solidFill>
                <a:latin typeface="Times New Roman" pitchFamily="18" charset="0"/>
                <a:sym typeface="Symbol" pitchFamily="18" charset="2"/>
              </a:rPr>
              <a:t>(*  dictionary of un-wrapped sub-facets   *)</a:t>
            </a:r>
            <a:endParaRPr lang="en-US" sz="2000">
              <a:solidFill>
                <a:srgbClr val="FF3300"/>
              </a:solidFill>
              <a:latin typeface="Times New Roman" pitchFamily="18" charset="0"/>
            </a:endParaRPr>
          </a:p>
          <a:p>
            <a:pPr eaLnBrk="1" hangingPunct="1">
              <a:lnSpc>
                <a:spcPct val="100000"/>
              </a:lnSpc>
              <a:spcBef>
                <a:spcPct val="0"/>
              </a:spcBef>
            </a:pPr>
            <a:r>
              <a:rPr lang="en-US" sz="1800">
                <a:solidFill>
                  <a:schemeClr val="tx1"/>
                </a:solidFill>
                <a:latin typeface="Times New Roman" pitchFamily="18" charset="0"/>
              </a:rPr>
              <a:t>5</a:t>
            </a:r>
            <a:r>
              <a:rPr lang="en-US" sz="2000">
                <a:solidFill>
                  <a:schemeClr val="tx1"/>
                </a:solidFill>
                <a:latin typeface="Times New Roman" pitchFamily="18" charset="0"/>
              </a:rPr>
              <a:t>.</a:t>
            </a:r>
            <a:r>
              <a:rPr lang="en-US" sz="2000">
                <a:solidFill>
                  <a:srgbClr val="FF3300"/>
                </a:solidFill>
                <a:latin typeface="Times New Roman" pitchFamily="18" charset="0"/>
              </a:rPr>
              <a:t>  </a:t>
            </a:r>
            <a:r>
              <a:rPr lang="en-US" sz="2000"/>
              <a:t>Q </a:t>
            </a:r>
            <a:r>
              <a:rPr lang="en-US" sz="2000">
                <a:sym typeface="Symbol" pitchFamily="18" charset="2"/>
              </a:rPr>
              <a:t> F      </a:t>
            </a:r>
            <a:r>
              <a:rPr lang="en-US" sz="2000">
                <a:solidFill>
                  <a:srgbClr val="FF3300"/>
                </a:solidFill>
                <a:latin typeface="Times New Roman" pitchFamily="18" charset="0"/>
                <a:sym typeface="Symbol" pitchFamily="18" charset="2"/>
              </a:rPr>
              <a:t>(* push F into Q  *) </a:t>
            </a:r>
            <a:br>
              <a:rPr lang="en-US" sz="2000">
                <a:solidFill>
                  <a:srgbClr val="FF3300"/>
                </a:solidFill>
                <a:latin typeface="Times New Roman" pitchFamily="18" charset="0"/>
                <a:sym typeface="Symbol" pitchFamily="18" charset="2"/>
              </a:rPr>
            </a:br>
            <a:r>
              <a:rPr lang="en-US" sz="1800">
                <a:solidFill>
                  <a:schemeClr val="tx1"/>
                </a:solidFill>
                <a:latin typeface="Times New Roman" pitchFamily="18" charset="0"/>
              </a:rPr>
              <a:t>6.</a:t>
            </a:r>
            <a:r>
              <a:rPr lang="en-US" sz="2000" b="1">
                <a:solidFill>
                  <a:schemeClr val="tx1"/>
                </a:solidFill>
              </a:rPr>
              <a:t>  while</a:t>
            </a:r>
            <a:r>
              <a:rPr lang="en-US" sz="2000">
                <a:solidFill>
                  <a:schemeClr val="accent2"/>
                </a:solidFill>
              </a:rPr>
              <a:t>  Q </a:t>
            </a:r>
            <a:r>
              <a:rPr lang="en-US" sz="2000">
                <a:solidFill>
                  <a:schemeClr val="accent2"/>
                </a:solidFill>
                <a:sym typeface="Symbol" pitchFamily="18" charset="2"/>
              </a:rPr>
              <a:t></a:t>
            </a:r>
            <a:r>
              <a:rPr lang="en-US" sz="2000">
                <a:sym typeface="Symbol" pitchFamily="18" charset="2"/>
              </a:rPr>
              <a:t> </a:t>
            </a:r>
            <a:r>
              <a:rPr lang="en-US" sz="2000">
                <a:solidFill>
                  <a:schemeClr val="accent2"/>
                </a:solidFill>
              </a:rPr>
              <a:t> </a:t>
            </a:r>
            <a:r>
              <a:rPr lang="en-US" sz="2000" b="1">
                <a:solidFill>
                  <a:schemeClr val="tx1"/>
                </a:solidFill>
              </a:rPr>
              <a:t>do</a:t>
            </a:r>
          </a:p>
          <a:p>
            <a:pPr eaLnBrk="1" hangingPunct="1">
              <a:lnSpc>
                <a:spcPct val="100000"/>
              </a:lnSpc>
              <a:spcBef>
                <a:spcPct val="0"/>
              </a:spcBef>
            </a:pPr>
            <a:r>
              <a:rPr lang="en-US" sz="1800">
                <a:solidFill>
                  <a:schemeClr val="tx1"/>
                </a:solidFill>
                <a:latin typeface="Times New Roman" pitchFamily="18" charset="0"/>
              </a:rPr>
              <a:t>7.</a:t>
            </a:r>
            <a:r>
              <a:rPr lang="en-US" sz="2000">
                <a:solidFill>
                  <a:schemeClr val="accent2"/>
                </a:solidFill>
              </a:rPr>
              <a:t>       F </a:t>
            </a:r>
            <a:r>
              <a:rPr lang="en-US" sz="2000">
                <a:sym typeface="Symbol" pitchFamily="18" charset="2"/>
              </a:rPr>
              <a:t> Q      </a:t>
            </a:r>
            <a:r>
              <a:rPr lang="en-US" sz="2000">
                <a:solidFill>
                  <a:srgbClr val="FF3300"/>
                </a:solidFill>
                <a:latin typeface="Times New Roman" pitchFamily="18" charset="0"/>
                <a:sym typeface="Symbol" pitchFamily="18" charset="2"/>
              </a:rPr>
              <a:t>(*  extract front facet from Q  *)</a:t>
            </a:r>
          </a:p>
          <a:p>
            <a:pPr eaLnBrk="1" hangingPunct="1">
              <a:lnSpc>
                <a:spcPct val="100000"/>
              </a:lnSpc>
              <a:spcBef>
                <a:spcPct val="0"/>
              </a:spcBef>
            </a:pPr>
            <a:r>
              <a:rPr lang="en-US" sz="1800">
                <a:solidFill>
                  <a:schemeClr val="tx1"/>
                </a:solidFill>
                <a:latin typeface="Times New Roman" pitchFamily="18" charset="0"/>
                <a:sym typeface="Symbol" pitchFamily="18" charset="2"/>
              </a:rPr>
              <a:t>8.</a:t>
            </a:r>
            <a:r>
              <a:rPr lang="en-US" sz="2000">
                <a:sym typeface="Symbol" pitchFamily="18" charset="2"/>
              </a:rPr>
              <a:t>       </a:t>
            </a:r>
            <a:r>
              <a:rPr lang="en-US" sz="2000"/>
              <a:t>T</a:t>
            </a:r>
            <a:r>
              <a:rPr lang="en-US" sz="2000" baseline="-25000"/>
              <a:t>F</a:t>
            </a:r>
            <a:r>
              <a:rPr lang="en-US" sz="2000"/>
              <a:t>  </a:t>
            </a:r>
            <a:r>
              <a:rPr lang="en-US" sz="2000">
                <a:sym typeface="Symbol" pitchFamily="18" charset="2"/>
              </a:rPr>
              <a:t> sub-facets of F</a:t>
            </a:r>
            <a:br>
              <a:rPr lang="en-US" sz="2000">
                <a:sym typeface="Symbol" pitchFamily="18" charset="2"/>
              </a:rPr>
            </a:br>
            <a:r>
              <a:rPr lang="en-US" sz="1800">
                <a:solidFill>
                  <a:schemeClr val="tx1"/>
                </a:solidFill>
                <a:latin typeface="Times New Roman" pitchFamily="18" charset="0"/>
                <a:sym typeface="Symbol" pitchFamily="18" charset="2"/>
              </a:rPr>
              <a:t>9.</a:t>
            </a:r>
            <a:r>
              <a:rPr lang="en-US" sz="2000">
                <a:sym typeface="Symbol" pitchFamily="18" charset="2"/>
              </a:rPr>
              <a:t>       </a:t>
            </a:r>
            <a:r>
              <a:rPr lang="en-US" sz="2000" b="1">
                <a:solidFill>
                  <a:schemeClr val="tx1"/>
                </a:solidFill>
                <a:sym typeface="Symbol" pitchFamily="18" charset="2"/>
              </a:rPr>
              <a:t>for</a:t>
            </a:r>
            <a:r>
              <a:rPr lang="en-US" sz="2000">
                <a:sym typeface="Symbol" pitchFamily="18" charset="2"/>
              </a:rPr>
              <a:t> each  e  T</a:t>
            </a:r>
            <a:r>
              <a:rPr lang="en-US" sz="2000" baseline="-25000">
                <a:sym typeface="Symbol" pitchFamily="18" charset="2"/>
              </a:rPr>
              <a:t>F</a:t>
            </a:r>
            <a:r>
              <a:rPr lang="en-US" sz="2000">
                <a:sym typeface="Symbol" pitchFamily="18" charset="2"/>
              </a:rPr>
              <a:t> </a:t>
            </a:r>
            <a:r>
              <a:rPr lang="en-US" sz="2000">
                <a:solidFill>
                  <a:schemeClr val="tx2"/>
                </a:solidFill>
                <a:sym typeface="Symbol" pitchFamily="18" charset="2"/>
              </a:rPr>
              <a:t></a:t>
            </a:r>
            <a:r>
              <a:rPr lang="en-US" sz="2000">
                <a:sym typeface="Symbol" pitchFamily="18" charset="2"/>
              </a:rPr>
              <a:t> </a:t>
            </a:r>
            <a:r>
              <a:rPr lang="en-US" sz="2000">
                <a:latin typeface="Lucida Calligraphy" pitchFamily="66" charset="0"/>
                <a:sym typeface="Symbol" pitchFamily="18" charset="2"/>
              </a:rPr>
              <a:t>T  </a:t>
            </a:r>
            <a:r>
              <a:rPr lang="en-US" sz="2000" b="1">
                <a:solidFill>
                  <a:schemeClr val="tx1"/>
                </a:solidFill>
                <a:sym typeface="Symbol" pitchFamily="18" charset="2"/>
              </a:rPr>
              <a:t>do</a:t>
            </a:r>
            <a:r>
              <a:rPr lang="en-US" sz="2000">
                <a:sym typeface="Symbol" pitchFamily="18" charset="2"/>
              </a:rPr>
              <a:t>      </a:t>
            </a:r>
            <a:r>
              <a:rPr lang="en-US" sz="2000">
                <a:solidFill>
                  <a:srgbClr val="FF3300"/>
                </a:solidFill>
                <a:latin typeface="Times New Roman" pitchFamily="18" charset="0"/>
                <a:sym typeface="Symbol" pitchFamily="18" charset="2"/>
              </a:rPr>
              <a:t>(* e is a gift wrapping candidate  *)</a:t>
            </a:r>
          </a:p>
          <a:p>
            <a:pPr eaLnBrk="1" hangingPunct="1">
              <a:lnSpc>
                <a:spcPct val="100000"/>
              </a:lnSpc>
              <a:spcBef>
                <a:spcPct val="0"/>
              </a:spcBef>
            </a:pPr>
            <a:r>
              <a:rPr lang="en-US" sz="1800">
                <a:solidFill>
                  <a:schemeClr val="tx1"/>
                </a:solidFill>
                <a:latin typeface="Times New Roman" pitchFamily="18" charset="0"/>
                <a:sym typeface="Symbol" pitchFamily="18" charset="2"/>
              </a:rPr>
              <a:t>10.</a:t>
            </a:r>
            <a:r>
              <a:rPr lang="en-US" sz="2000">
                <a:sym typeface="Symbol" pitchFamily="18" charset="2"/>
              </a:rPr>
              <a:t>              F’  facet sharing sub-facet e with F        </a:t>
            </a:r>
            <a:r>
              <a:rPr lang="en-US" sz="2000">
                <a:solidFill>
                  <a:srgbClr val="FF3300"/>
                </a:solidFill>
                <a:latin typeface="Times New Roman" pitchFamily="18" charset="0"/>
                <a:sym typeface="Symbol" pitchFamily="18" charset="2"/>
              </a:rPr>
              <a:t>(* gift wrap  *)</a:t>
            </a:r>
            <a:r>
              <a:rPr lang="en-US" sz="2000">
                <a:latin typeface="Times New Roman" pitchFamily="18" charset="0"/>
                <a:sym typeface="Symbol" pitchFamily="18" charset="2"/>
              </a:rPr>
              <a:t> </a:t>
            </a:r>
            <a:br>
              <a:rPr lang="en-US" sz="2000">
                <a:latin typeface="Times New Roman" pitchFamily="18" charset="0"/>
                <a:sym typeface="Symbol" pitchFamily="18" charset="2"/>
              </a:rPr>
            </a:br>
            <a:r>
              <a:rPr lang="en-US" sz="1800">
                <a:solidFill>
                  <a:schemeClr val="tx1"/>
                </a:solidFill>
                <a:latin typeface="Times New Roman" pitchFamily="18" charset="0"/>
                <a:sym typeface="Symbol" pitchFamily="18" charset="2"/>
              </a:rPr>
              <a:t>11.</a:t>
            </a:r>
            <a:r>
              <a:rPr lang="en-US" sz="2000">
                <a:sym typeface="Symbol" pitchFamily="18" charset="2"/>
              </a:rPr>
              <a:t>              insert into </a:t>
            </a:r>
            <a:r>
              <a:rPr lang="en-US" sz="2000">
                <a:latin typeface="Lucida Calligraphy" pitchFamily="66" charset="0"/>
                <a:sym typeface="Symbol" pitchFamily="18" charset="2"/>
              </a:rPr>
              <a:t>T</a:t>
            </a:r>
            <a:r>
              <a:rPr lang="en-US" sz="2000">
                <a:sym typeface="Symbol" pitchFamily="18" charset="2"/>
              </a:rPr>
              <a:t>   all sub-facets of F’ not yet present, </a:t>
            </a:r>
            <a:br>
              <a:rPr lang="en-US" sz="2000">
                <a:sym typeface="Symbol" pitchFamily="18" charset="2"/>
              </a:rPr>
            </a:br>
            <a:r>
              <a:rPr lang="en-US" sz="1800">
                <a:solidFill>
                  <a:schemeClr val="tx1"/>
                </a:solidFill>
                <a:latin typeface="Times New Roman" pitchFamily="18" charset="0"/>
                <a:sym typeface="Symbol" pitchFamily="18" charset="2"/>
              </a:rPr>
              <a:t>12.</a:t>
            </a:r>
            <a:r>
              <a:rPr lang="en-US" sz="2000">
                <a:sym typeface="Symbol" pitchFamily="18" charset="2"/>
              </a:rPr>
              <a:t>              and delete all those already present</a:t>
            </a:r>
            <a:br>
              <a:rPr lang="en-US" sz="2000">
                <a:sym typeface="Symbol" pitchFamily="18" charset="2"/>
              </a:rPr>
            </a:br>
            <a:r>
              <a:rPr lang="en-US" sz="1800">
                <a:solidFill>
                  <a:schemeClr val="tx1"/>
                </a:solidFill>
                <a:latin typeface="Times New Roman" pitchFamily="18" charset="0"/>
                <a:sym typeface="Symbol" pitchFamily="18" charset="2"/>
              </a:rPr>
              <a:t>13.</a:t>
            </a:r>
            <a:r>
              <a:rPr lang="en-US" sz="2000">
                <a:sym typeface="Symbol" pitchFamily="18" charset="2"/>
              </a:rPr>
              <a:t>      </a:t>
            </a:r>
            <a:r>
              <a:rPr lang="en-US" sz="2000" b="1">
                <a:solidFill>
                  <a:schemeClr val="tx1"/>
                </a:solidFill>
                <a:sym typeface="Symbol" pitchFamily="18" charset="2"/>
              </a:rPr>
              <a:t>end-for</a:t>
            </a:r>
            <a:br>
              <a:rPr lang="en-US" sz="2000" b="1">
                <a:solidFill>
                  <a:schemeClr val="tx1"/>
                </a:solidFill>
                <a:sym typeface="Symbol" pitchFamily="18" charset="2"/>
              </a:rPr>
            </a:br>
            <a:r>
              <a:rPr lang="en-US" sz="1800">
                <a:solidFill>
                  <a:schemeClr val="tx1"/>
                </a:solidFill>
                <a:latin typeface="Times New Roman" pitchFamily="18" charset="0"/>
                <a:sym typeface="Symbol" pitchFamily="18" charset="2"/>
              </a:rPr>
              <a:t>14.</a:t>
            </a:r>
            <a:r>
              <a:rPr lang="en-US" sz="2000">
                <a:sym typeface="Symbol" pitchFamily="18" charset="2"/>
              </a:rPr>
              <a:t>      </a:t>
            </a:r>
            <a:r>
              <a:rPr lang="en-US" sz="2000">
                <a:latin typeface="Lucida Calligraphy" pitchFamily="66" charset="0"/>
                <a:sym typeface="Symbol" pitchFamily="18" charset="2"/>
              </a:rPr>
              <a:t>L</a:t>
            </a:r>
            <a:r>
              <a:rPr lang="en-US" sz="2000">
                <a:sym typeface="Symbol" pitchFamily="18" charset="2"/>
              </a:rPr>
              <a:t>  F     </a:t>
            </a:r>
            <a:r>
              <a:rPr lang="en-US" sz="2000">
                <a:solidFill>
                  <a:srgbClr val="FF3300"/>
                </a:solidFill>
                <a:latin typeface="Times New Roman" pitchFamily="18" charset="0"/>
                <a:sym typeface="Symbol" pitchFamily="18" charset="2"/>
              </a:rPr>
              <a:t>(*  push facet F into output list *) </a:t>
            </a:r>
            <a:endParaRPr lang="en-US" sz="2000">
              <a:solidFill>
                <a:srgbClr val="FF3300"/>
              </a:solidFill>
              <a:latin typeface="Times New Roman" pitchFamily="18" charset="0"/>
            </a:endParaRPr>
          </a:p>
          <a:p>
            <a:pPr eaLnBrk="1" hangingPunct="1">
              <a:lnSpc>
                <a:spcPct val="100000"/>
              </a:lnSpc>
              <a:spcBef>
                <a:spcPct val="0"/>
              </a:spcBef>
            </a:pPr>
            <a:r>
              <a:rPr lang="en-US" sz="1800">
                <a:solidFill>
                  <a:schemeClr val="tx1"/>
                </a:solidFill>
                <a:latin typeface="Times New Roman" pitchFamily="18" charset="0"/>
              </a:rPr>
              <a:t>15.</a:t>
            </a:r>
            <a:r>
              <a:rPr lang="en-US" sz="2000" b="1">
                <a:solidFill>
                  <a:schemeClr val="tx1"/>
                </a:solidFill>
              </a:rPr>
              <a:t> end-while</a:t>
            </a:r>
            <a:br>
              <a:rPr lang="en-US" sz="2000" b="1">
                <a:solidFill>
                  <a:schemeClr val="tx1"/>
                </a:solidFill>
              </a:rPr>
            </a:br>
            <a:r>
              <a:rPr lang="en-US" sz="1800">
                <a:solidFill>
                  <a:schemeClr val="tx1"/>
                </a:solidFill>
                <a:latin typeface="Times New Roman" pitchFamily="18" charset="0"/>
              </a:rPr>
              <a:t>16.</a:t>
            </a:r>
            <a:r>
              <a:rPr lang="en-US" sz="2000" b="1">
                <a:solidFill>
                  <a:schemeClr val="tx1"/>
                </a:solidFill>
              </a:rPr>
              <a:t> </a:t>
            </a:r>
            <a:r>
              <a:rPr lang="en-US" sz="2000"/>
              <a:t>output </a:t>
            </a:r>
            <a:r>
              <a:rPr lang="en-US" sz="2000">
                <a:latin typeface="Lucida Calligraphy" pitchFamily="66" charset="0"/>
              </a:rPr>
              <a:t>L     </a:t>
            </a:r>
            <a:r>
              <a:rPr lang="en-US" sz="2000">
                <a:solidFill>
                  <a:srgbClr val="FF3300"/>
                </a:solidFill>
                <a:latin typeface="Times New Roman" pitchFamily="18" charset="0"/>
                <a:sym typeface="Symbol" pitchFamily="18" charset="2"/>
              </a:rPr>
              <a:t>(*  list of facets of CH(P)  *)</a:t>
            </a:r>
            <a:r>
              <a:rPr lang="en-US" sz="2000">
                <a:latin typeface="Lucida Calligraphy" pitchFamily="66" charset="0"/>
              </a:rPr>
              <a:t> </a:t>
            </a:r>
          </a:p>
          <a:p>
            <a:pPr eaLnBrk="1" hangingPunct="1">
              <a:lnSpc>
                <a:spcPct val="100000"/>
              </a:lnSpc>
              <a:spcBef>
                <a:spcPct val="0"/>
              </a:spcBef>
            </a:pPr>
            <a:r>
              <a:rPr lang="en-US" sz="2000" b="1">
                <a:solidFill>
                  <a:schemeClr val="tx1"/>
                </a:solidFill>
              </a:rPr>
              <a:t>end</a:t>
            </a:r>
          </a:p>
        </p:txBody>
      </p:sp>
      <p:sp>
        <p:nvSpPr>
          <p:cNvPr id="16388" name="Rectangle 6"/>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b="1" smtClean="0">
                <a:solidFill>
                  <a:schemeClr val="tx1"/>
                </a:solidFill>
                <a:latin typeface="Arial" pitchFamily="34" charset="0"/>
              </a:rPr>
              <a:t>ALGORITHM </a:t>
            </a:r>
            <a:r>
              <a:rPr lang="en-US" sz="2400" smtClean="0">
                <a:solidFill>
                  <a:schemeClr val="tx1"/>
                </a:solidFill>
                <a:latin typeface="Arial" pitchFamily="34" charset="0"/>
              </a:rPr>
              <a:t> Gift Wrapping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85800" y="838200"/>
            <a:ext cx="7772400" cy="995363"/>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a:solidFill>
                  <a:schemeClr val="tx1"/>
                </a:solidFill>
                <a:latin typeface="Times New Roman" pitchFamily="18" charset="0"/>
              </a:rPr>
              <a:t>Initialization:</a:t>
            </a:r>
            <a:br>
              <a:rPr lang="en-US" sz="1800">
                <a:solidFill>
                  <a:schemeClr val="tx1"/>
                </a:solidFill>
                <a:latin typeface="Times New Roman" pitchFamily="18" charset="0"/>
              </a:rPr>
            </a:br>
            <a:r>
              <a:rPr lang="en-US" sz="1800">
                <a:solidFill>
                  <a:schemeClr val="tx1"/>
                </a:solidFill>
                <a:latin typeface="Times New Roman" pitchFamily="18" charset="0"/>
              </a:rPr>
              <a:t>3.</a:t>
            </a:r>
            <a:r>
              <a:rPr lang="en-US" sz="2000">
                <a:solidFill>
                  <a:srgbClr val="FF3300"/>
                </a:solidFill>
                <a:latin typeface="Times New Roman" pitchFamily="18" charset="0"/>
              </a:rPr>
              <a:t>  </a:t>
            </a:r>
            <a:r>
              <a:rPr lang="en-US" sz="2000"/>
              <a:t>F  </a:t>
            </a:r>
            <a:r>
              <a:rPr lang="en-US" sz="2000">
                <a:sym typeface="Symbol" pitchFamily="18" charset="2"/>
              </a:rPr>
              <a:t> find an initial convex hull facet   </a:t>
            </a:r>
            <a:r>
              <a:rPr lang="en-US" sz="2000">
                <a:solidFill>
                  <a:srgbClr val="FF3300"/>
                </a:solidFill>
                <a:latin typeface="Times New Roman" pitchFamily="18" charset="0"/>
                <a:sym typeface="Symbol" pitchFamily="18" charset="2"/>
              </a:rPr>
              <a:t>(* see below *)</a:t>
            </a:r>
            <a:r>
              <a:rPr lang="en-US" sz="2000">
                <a:solidFill>
                  <a:srgbClr val="FF3300"/>
                </a:solidFill>
                <a:latin typeface="Times New Roman" pitchFamily="18" charset="0"/>
              </a:rPr>
              <a:t/>
            </a:r>
            <a:br>
              <a:rPr lang="en-US" sz="2000">
                <a:solidFill>
                  <a:srgbClr val="FF3300"/>
                </a:solidFill>
                <a:latin typeface="Times New Roman" pitchFamily="18" charset="0"/>
              </a:rPr>
            </a:br>
            <a:r>
              <a:rPr lang="en-US" sz="1800">
                <a:solidFill>
                  <a:schemeClr val="tx1"/>
                </a:solidFill>
                <a:latin typeface="Times New Roman" pitchFamily="18" charset="0"/>
                <a:sym typeface="Symbol" pitchFamily="18" charset="2"/>
              </a:rPr>
              <a:t>4</a:t>
            </a:r>
            <a:r>
              <a:rPr lang="en-US" sz="2000">
                <a:solidFill>
                  <a:schemeClr val="tx1"/>
                </a:solidFill>
                <a:latin typeface="Times New Roman" pitchFamily="18" charset="0"/>
                <a:sym typeface="Symbol" pitchFamily="18" charset="2"/>
              </a:rPr>
              <a:t>.</a:t>
            </a:r>
            <a:r>
              <a:rPr lang="en-US" sz="2000">
                <a:solidFill>
                  <a:srgbClr val="FF3300"/>
                </a:solidFill>
                <a:latin typeface="Times New Roman" pitchFamily="18" charset="0"/>
                <a:sym typeface="Symbol" pitchFamily="18" charset="2"/>
              </a:rPr>
              <a:t> </a:t>
            </a:r>
            <a:r>
              <a:rPr lang="en-US" sz="2000">
                <a:latin typeface="Lucida Calligraphy" pitchFamily="66" charset="0"/>
              </a:rPr>
              <a:t>T</a:t>
            </a:r>
            <a:r>
              <a:rPr lang="en-US" sz="2000"/>
              <a:t>  </a:t>
            </a:r>
            <a:r>
              <a:rPr lang="en-US" sz="2000">
                <a:sym typeface="Symbol" pitchFamily="18" charset="2"/>
              </a:rPr>
              <a:t> sub-facets of F       </a:t>
            </a:r>
            <a:r>
              <a:rPr lang="en-US" sz="2000">
                <a:solidFill>
                  <a:srgbClr val="FF3300"/>
                </a:solidFill>
                <a:latin typeface="Times New Roman" pitchFamily="18" charset="0"/>
                <a:sym typeface="Symbol" pitchFamily="18" charset="2"/>
              </a:rPr>
              <a:t>(*  dictionary of un-wrapped sub-facets   *)</a:t>
            </a:r>
            <a:endParaRPr lang="en-US" sz="2000">
              <a:solidFill>
                <a:srgbClr val="FF3300"/>
              </a:solidFill>
              <a:latin typeface="Times New Roman" pitchFamily="18" charset="0"/>
            </a:endParaRPr>
          </a:p>
        </p:txBody>
      </p:sp>
      <p:sp>
        <p:nvSpPr>
          <p:cNvPr id="17411" name="Rectangle 4"/>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b="1" smtClean="0">
                <a:solidFill>
                  <a:schemeClr val="tx1"/>
                </a:solidFill>
                <a:latin typeface="Arial" pitchFamily="34" charset="0"/>
              </a:rPr>
              <a:t>ALGORITHM </a:t>
            </a:r>
            <a:r>
              <a:rPr lang="en-US" sz="2400" smtClean="0">
                <a:solidFill>
                  <a:schemeClr val="tx1"/>
                </a:solidFill>
                <a:latin typeface="Arial" pitchFamily="34" charset="0"/>
              </a:rPr>
              <a:t> Gift Wrapping</a:t>
            </a:r>
          </a:p>
        </p:txBody>
      </p:sp>
      <p:sp>
        <p:nvSpPr>
          <p:cNvPr id="17412" name="Text Box 5"/>
          <p:cNvSpPr txBox="1">
            <a:spLocks noChangeArrowheads="1"/>
          </p:cNvSpPr>
          <p:nvPr/>
        </p:nvSpPr>
        <p:spPr bwMode="auto">
          <a:xfrm>
            <a:off x="817563" y="2136775"/>
            <a:ext cx="7283450" cy="2401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b="1">
                <a:solidFill>
                  <a:srgbClr val="FF3300"/>
                </a:solidFill>
              </a:rPr>
              <a:t>Method:</a:t>
            </a:r>
            <a:r>
              <a:rPr lang="en-US">
                <a:solidFill>
                  <a:srgbClr val="FF3300"/>
                </a:solidFill>
              </a:rPr>
              <a:t> </a:t>
            </a:r>
            <a:br>
              <a:rPr lang="en-US">
                <a:solidFill>
                  <a:srgbClr val="FF3300"/>
                </a:solidFill>
              </a:rPr>
            </a:br>
            <a:r>
              <a:rPr lang="en-US">
                <a:solidFill>
                  <a:srgbClr val="FF3300"/>
                </a:solidFill>
              </a:rPr>
              <a:t>P’ </a:t>
            </a:r>
            <a:r>
              <a:rPr lang="en-US" sz="2000">
                <a:solidFill>
                  <a:srgbClr val="FF3300"/>
                </a:solidFill>
                <a:sym typeface="Symbol" pitchFamily="18" charset="2"/>
              </a:rPr>
              <a:t></a:t>
            </a:r>
            <a:r>
              <a:rPr lang="en-US">
                <a:solidFill>
                  <a:srgbClr val="FF3300"/>
                </a:solidFill>
              </a:rPr>
              <a:t>  Project the n points of P on the (d-1) dimensional subspace of the</a:t>
            </a:r>
            <a:br>
              <a:rPr lang="en-US">
                <a:solidFill>
                  <a:srgbClr val="FF3300"/>
                </a:solidFill>
              </a:rPr>
            </a:br>
            <a:r>
              <a:rPr lang="en-US">
                <a:solidFill>
                  <a:srgbClr val="FF3300"/>
                </a:solidFill>
              </a:rPr>
              <a:t>	   d-1 coordinates excluding the 1</a:t>
            </a:r>
            <a:r>
              <a:rPr lang="en-US" baseline="30000">
                <a:solidFill>
                  <a:srgbClr val="FF3300"/>
                </a:solidFill>
              </a:rPr>
              <a:t>st</a:t>
            </a:r>
            <a:r>
              <a:rPr lang="en-US">
                <a:solidFill>
                  <a:srgbClr val="FF3300"/>
                </a:solidFill>
              </a:rPr>
              <a:t> coordinate. P’ </a:t>
            </a:r>
            <a:r>
              <a:rPr lang="en-US" sz="1800">
                <a:solidFill>
                  <a:srgbClr val="FF3300"/>
                </a:solidFill>
                <a:sym typeface="Symbol" pitchFamily="18" charset="2"/>
              </a:rPr>
              <a:t></a:t>
            </a:r>
            <a:r>
              <a:rPr lang="en-US" sz="1800">
                <a:solidFill>
                  <a:srgbClr val="FF3300"/>
                </a:solidFill>
              </a:rPr>
              <a:t> </a:t>
            </a:r>
            <a:r>
              <a:rPr lang="en-US" sz="2000">
                <a:solidFill>
                  <a:srgbClr val="FF3300"/>
                </a:solidFill>
                <a:sym typeface="Symbol" pitchFamily="18" charset="2"/>
              </a:rPr>
              <a:t></a:t>
            </a:r>
            <a:r>
              <a:rPr lang="en-US" sz="2000" baseline="30000">
                <a:solidFill>
                  <a:srgbClr val="FF3300"/>
                </a:solidFill>
              </a:rPr>
              <a:t>d-1</a:t>
            </a:r>
            <a:r>
              <a:rPr lang="en-US">
                <a:solidFill>
                  <a:srgbClr val="FF3300"/>
                </a:solidFill>
              </a:rPr>
              <a:t>. </a:t>
            </a:r>
            <a:br>
              <a:rPr lang="en-US">
                <a:solidFill>
                  <a:srgbClr val="FF3300"/>
                </a:solidFill>
              </a:rPr>
            </a:br>
            <a:r>
              <a:rPr lang="en-US">
                <a:solidFill>
                  <a:srgbClr val="FF3300"/>
                </a:solidFill>
              </a:rPr>
              <a:t>G’ </a:t>
            </a:r>
            <a:r>
              <a:rPr lang="en-US" sz="2000">
                <a:solidFill>
                  <a:srgbClr val="FF3300"/>
                </a:solidFill>
                <a:sym typeface="Symbol" pitchFamily="18" charset="2"/>
              </a:rPr>
              <a:t></a:t>
            </a:r>
            <a:r>
              <a:rPr lang="en-US">
                <a:solidFill>
                  <a:srgbClr val="FF3300"/>
                </a:solidFill>
              </a:rPr>
              <a:t>  a facet of CH(P’) (found recursively) in </a:t>
            </a:r>
            <a:r>
              <a:rPr lang="en-US" sz="2000">
                <a:solidFill>
                  <a:srgbClr val="FF3300"/>
                </a:solidFill>
                <a:sym typeface="Symbol" pitchFamily="18" charset="2"/>
              </a:rPr>
              <a:t></a:t>
            </a:r>
            <a:r>
              <a:rPr lang="en-US" sz="2000" baseline="30000">
                <a:solidFill>
                  <a:srgbClr val="FF3300"/>
                </a:solidFill>
              </a:rPr>
              <a:t>d-1</a:t>
            </a:r>
            <a:r>
              <a:rPr lang="en-US">
                <a:solidFill>
                  <a:srgbClr val="FF3300"/>
                </a:solidFill>
              </a:rPr>
              <a:t>. </a:t>
            </a:r>
            <a:br>
              <a:rPr lang="en-US">
                <a:solidFill>
                  <a:srgbClr val="FF3300"/>
                </a:solidFill>
              </a:rPr>
            </a:br>
            <a:r>
              <a:rPr lang="en-US">
                <a:solidFill>
                  <a:srgbClr val="FF3300"/>
                </a:solidFill>
              </a:rPr>
              <a:t>H  </a:t>
            </a:r>
            <a:r>
              <a:rPr lang="en-US" sz="2000">
                <a:solidFill>
                  <a:srgbClr val="FF3300"/>
                </a:solidFill>
                <a:sym typeface="Symbol" pitchFamily="18" charset="2"/>
              </a:rPr>
              <a:t></a:t>
            </a:r>
            <a:r>
              <a:rPr lang="en-US">
                <a:solidFill>
                  <a:srgbClr val="FF3300"/>
                </a:solidFill>
              </a:rPr>
              <a:t> the hyper-plane in </a:t>
            </a:r>
            <a:r>
              <a:rPr lang="en-US" sz="2000">
                <a:solidFill>
                  <a:srgbClr val="FF3300"/>
                </a:solidFill>
                <a:sym typeface="Symbol" pitchFamily="18" charset="2"/>
              </a:rPr>
              <a:t></a:t>
            </a:r>
            <a:r>
              <a:rPr lang="en-US" sz="2000" baseline="30000">
                <a:solidFill>
                  <a:srgbClr val="FF3300"/>
                </a:solidFill>
              </a:rPr>
              <a:t>d</a:t>
            </a:r>
            <a:r>
              <a:rPr lang="en-US">
                <a:solidFill>
                  <a:srgbClr val="FF3300"/>
                </a:solidFill>
              </a:rPr>
              <a:t> that contains G’ and is parallel to the 1</a:t>
            </a:r>
            <a:r>
              <a:rPr lang="en-US" baseline="30000">
                <a:solidFill>
                  <a:srgbClr val="FF3300"/>
                </a:solidFill>
              </a:rPr>
              <a:t>st</a:t>
            </a:r>
            <a:r>
              <a:rPr lang="en-US">
                <a:solidFill>
                  <a:srgbClr val="FF3300"/>
                </a:solidFill>
              </a:rPr>
              <a:t> axis.</a:t>
            </a:r>
            <a:br>
              <a:rPr lang="en-US">
                <a:solidFill>
                  <a:srgbClr val="FF3300"/>
                </a:solidFill>
              </a:rPr>
            </a:br>
            <a:r>
              <a:rPr lang="en-US">
                <a:solidFill>
                  <a:srgbClr val="FF3300"/>
                </a:solidFill>
              </a:rPr>
              <a:t>G  </a:t>
            </a:r>
            <a:r>
              <a:rPr lang="en-US" sz="2000">
                <a:solidFill>
                  <a:srgbClr val="FF3300"/>
                </a:solidFill>
                <a:sym typeface="Symbol" pitchFamily="18" charset="2"/>
              </a:rPr>
              <a:t></a:t>
            </a:r>
            <a:r>
              <a:rPr lang="en-US">
                <a:solidFill>
                  <a:srgbClr val="FF3300"/>
                </a:solidFill>
              </a:rPr>
              <a:t> set of d-1 points in P whose projection is G’</a:t>
            </a:r>
            <a:br>
              <a:rPr lang="en-US">
                <a:solidFill>
                  <a:srgbClr val="FF3300"/>
                </a:solidFill>
              </a:rPr>
            </a:br>
            <a:r>
              <a:rPr lang="en-US">
                <a:solidFill>
                  <a:srgbClr val="FF3300"/>
                </a:solidFill>
              </a:rPr>
              <a:t>          H is a supporting hyper-plane of P and contains G (why?) </a:t>
            </a:r>
            <a:br>
              <a:rPr lang="en-US">
                <a:solidFill>
                  <a:srgbClr val="FF3300"/>
                </a:solidFill>
              </a:rPr>
            </a:br>
            <a:r>
              <a:rPr lang="en-US">
                <a:solidFill>
                  <a:srgbClr val="FF3300"/>
                </a:solidFill>
              </a:rPr>
              <a:t>Rotate H (</a:t>
            </a:r>
            <a:r>
              <a:rPr lang="en-US">
                <a:solidFill>
                  <a:srgbClr val="FF3300"/>
                </a:solidFill>
                <a:cs typeface="Arial" pitchFamily="34" charset="0"/>
              </a:rPr>
              <a:t>á</a:t>
            </a:r>
            <a:r>
              <a:rPr lang="en-US">
                <a:solidFill>
                  <a:srgbClr val="FF3300"/>
                </a:solidFill>
              </a:rPr>
              <a:t> la gift wrapping) about G until it hits another point p</a:t>
            </a:r>
            <a:r>
              <a:rPr lang="en-US">
                <a:solidFill>
                  <a:srgbClr val="FF3300"/>
                </a:solidFill>
                <a:sym typeface="Symbol" pitchFamily="18" charset="2"/>
              </a:rPr>
              <a:t></a:t>
            </a:r>
            <a:r>
              <a:rPr lang="en-US">
                <a:solidFill>
                  <a:srgbClr val="FF3300"/>
                </a:solidFill>
              </a:rPr>
              <a:t>P.</a:t>
            </a:r>
            <a:br>
              <a:rPr lang="en-US">
                <a:solidFill>
                  <a:srgbClr val="FF3300"/>
                </a:solidFill>
              </a:rPr>
            </a:br>
            <a:r>
              <a:rPr lang="en-US">
                <a:solidFill>
                  <a:srgbClr val="FF3300"/>
                </a:solidFill>
              </a:rPr>
              <a:t>F </a:t>
            </a:r>
            <a:r>
              <a:rPr lang="en-US" sz="2000">
                <a:solidFill>
                  <a:srgbClr val="FF3300"/>
                </a:solidFill>
                <a:sym typeface="Symbol" pitchFamily="18" charset="2"/>
              </a:rPr>
              <a:t></a:t>
            </a:r>
            <a:r>
              <a:rPr lang="en-US">
                <a:solidFill>
                  <a:srgbClr val="FF3300"/>
                </a:solidFill>
              </a:rPr>
              <a:t> G </a:t>
            </a:r>
            <a:r>
              <a:rPr lang="en-US">
                <a:solidFill>
                  <a:srgbClr val="FF3300"/>
                </a:solidFill>
                <a:sym typeface="Symbol" pitchFamily="18" charset="2"/>
              </a:rPr>
              <a:t></a:t>
            </a:r>
            <a:r>
              <a:rPr lang="en-US">
                <a:solidFill>
                  <a:srgbClr val="FF3300"/>
                </a:solidFill>
              </a:rPr>
              <a:t> {p}.</a:t>
            </a:r>
          </a:p>
        </p:txBody>
      </p:sp>
      <p:sp>
        <p:nvSpPr>
          <p:cNvPr id="64518" name="Rectangle 6"/>
          <p:cNvSpPr>
            <a:spLocks noChangeArrowheads="1"/>
          </p:cNvSpPr>
          <p:nvPr/>
        </p:nvSpPr>
        <p:spPr bwMode="auto">
          <a:xfrm>
            <a:off x="762000" y="5029200"/>
            <a:ext cx="7620000" cy="1109663"/>
          </a:xfrm>
          <a:prstGeom prst="rect">
            <a:avLst/>
          </a:prstGeom>
          <a:solidFill>
            <a:srgbClr val="99FFCC"/>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t>FACT:</a:t>
            </a:r>
            <a:r>
              <a:rPr lang="en-US"/>
              <a:t> This initialization takes O(nd</a:t>
            </a:r>
            <a:r>
              <a:rPr lang="en-US" baseline="30000"/>
              <a:t>2</a:t>
            </a:r>
            <a:r>
              <a:rPr lang="en-US"/>
              <a:t>) time, since it follows the recurrence:</a:t>
            </a:r>
            <a:br>
              <a:rPr lang="en-US"/>
            </a:br>
            <a:r>
              <a:rPr lang="en-US"/>
              <a:t/>
            </a:r>
            <a:br>
              <a:rPr lang="en-US"/>
            </a:br>
            <a:r>
              <a:rPr lang="en-US"/>
              <a:t>    	Q(n,d) = Q(n,d-1) + O(nd),</a:t>
            </a:r>
          </a:p>
          <a:p>
            <a:r>
              <a:rPr lang="en-US"/>
              <a:t>            	Q(n,1) = 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wipe(up)">
                                      <p:cBhvr>
                                        <p:cTn id="7" dur="500"/>
                                        <p:tgtEl>
                                          <p:spTgt spid="64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609600"/>
          </a:xfrm>
          <a:solidFill>
            <a:srgbClr val="FFFF99"/>
          </a:solidFill>
          <a:ln>
            <a:solidFill>
              <a:schemeClr val="tx1"/>
            </a:solidFill>
            <a:miter lim="800000"/>
            <a:headEnd/>
            <a:tailEnd/>
          </a:ln>
        </p:spPr>
        <p:txBody>
          <a:bodyPr/>
          <a:lstStyle/>
          <a:p>
            <a:pPr eaLnBrk="1" hangingPunct="1"/>
            <a:r>
              <a:rPr lang="en-US" sz="2800" smtClean="0">
                <a:latin typeface="Arial" pitchFamily="34" charset="0"/>
              </a:rPr>
              <a:t>The Gift Wrapping Method   </a:t>
            </a:r>
            <a:r>
              <a:rPr lang="en-US" sz="2400" smtClean="0">
                <a:latin typeface="Arial" pitchFamily="34" charset="0"/>
              </a:rPr>
              <a:t>Analysis</a:t>
            </a:r>
          </a:p>
        </p:txBody>
      </p:sp>
      <p:sp>
        <p:nvSpPr>
          <p:cNvPr id="18435" name="Text Box 3"/>
          <p:cNvSpPr txBox="1">
            <a:spLocks noChangeArrowheads="1"/>
          </p:cNvSpPr>
          <p:nvPr/>
        </p:nvSpPr>
        <p:spPr bwMode="auto">
          <a:xfrm>
            <a:off x="669925" y="1146175"/>
            <a:ext cx="78644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sz="1800">
                <a:latin typeface="Lucida Calligraphy" pitchFamily="66" charset="0"/>
              </a:rPr>
              <a:t>T </a:t>
            </a:r>
            <a:r>
              <a:rPr lang="en-US" sz="1800"/>
              <a:t>  :  a balanced search tree.</a:t>
            </a:r>
            <a:r>
              <a:rPr lang="en-US" sz="1800">
                <a:solidFill>
                  <a:schemeClr val="tx1"/>
                </a:solidFill>
              </a:rPr>
              <a:t> </a:t>
            </a:r>
            <a:br>
              <a:rPr lang="en-US" sz="1800">
                <a:solidFill>
                  <a:schemeClr val="tx1"/>
                </a:solidFill>
              </a:rPr>
            </a:br>
            <a:r>
              <a:rPr lang="en-US" sz="1800">
                <a:solidFill>
                  <a:schemeClr val="tx1"/>
                </a:solidFill>
              </a:rPr>
              <a:t>Member sub-facets are lexicographically ordered (d-1)-component vector of</a:t>
            </a:r>
            <a:br>
              <a:rPr lang="en-US" sz="1800">
                <a:solidFill>
                  <a:schemeClr val="tx1"/>
                </a:solidFill>
              </a:rPr>
            </a:br>
            <a:r>
              <a:rPr lang="en-US" sz="1800">
                <a:solidFill>
                  <a:schemeClr val="tx1"/>
                </a:solidFill>
              </a:rPr>
              <a:t>vertex indices that define the sub-facet.</a:t>
            </a:r>
            <a:br>
              <a:rPr lang="en-US" sz="1800">
                <a:solidFill>
                  <a:schemeClr val="tx1"/>
                </a:solidFill>
              </a:rPr>
            </a:br>
            <a:r>
              <a:rPr lang="en-US" sz="1800">
                <a:solidFill>
                  <a:schemeClr val="tx1"/>
                </a:solidFill>
              </a:rPr>
              <a:t>| </a:t>
            </a:r>
            <a:r>
              <a:rPr lang="en-US" sz="1800">
                <a:solidFill>
                  <a:schemeClr val="tx1"/>
                </a:solidFill>
                <a:latin typeface="Lucida Calligraphy" pitchFamily="66" charset="0"/>
              </a:rPr>
              <a:t>T</a:t>
            </a:r>
            <a:r>
              <a:rPr lang="en-US" sz="1800">
                <a:solidFill>
                  <a:schemeClr val="tx1"/>
                </a:solidFill>
              </a:rPr>
              <a:t> | = O(</a:t>
            </a:r>
            <a:r>
              <a:rPr lang="en-US" sz="2000">
                <a:solidFill>
                  <a:schemeClr val="tx1"/>
                </a:solidFill>
                <a:latin typeface="Symbol" pitchFamily="18" charset="2"/>
              </a:rPr>
              <a:t>f</a:t>
            </a:r>
            <a:r>
              <a:rPr lang="en-US" sz="2000" baseline="-25000">
                <a:solidFill>
                  <a:schemeClr val="tx1"/>
                </a:solidFill>
              </a:rPr>
              <a:t>d-2 </a:t>
            </a:r>
            <a:r>
              <a:rPr lang="en-US" sz="1800">
                <a:solidFill>
                  <a:schemeClr val="tx1"/>
                </a:solidFill>
              </a:rPr>
              <a:t>).</a:t>
            </a:r>
          </a:p>
          <a:p>
            <a:pPr eaLnBrk="1" hangingPunct="1"/>
            <a:r>
              <a:rPr lang="en-US" sz="1800">
                <a:solidFill>
                  <a:schemeClr val="tx1"/>
                </a:solidFill>
              </a:rPr>
              <a:t>Lines 9,11,12: Each op. search/insert/delete on </a:t>
            </a:r>
            <a:r>
              <a:rPr lang="en-US" sz="1800">
                <a:solidFill>
                  <a:schemeClr val="tx1"/>
                </a:solidFill>
                <a:latin typeface="Lucida Calligraphy" pitchFamily="66" charset="0"/>
              </a:rPr>
              <a:t>T</a:t>
            </a:r>
            <a:r>
              <a:rPr lang="en-US" sz="1800">
                <a:solidFill>
                  <a:schemeClr val="tx1"/>
                </a:solidFill>
              </a:rPr>
              <a:t>  takes O(d log </a:t>
            </a:r>
            <a:r>
              <a:rPr lang="en-US" sz="2000">
                <a:solidFill>
                  <a:schemeClr val="tx1"/>
                </a:solidFill>
                <a:latin typeface="Symbol" pitchFamily="18" charset="2"/>
              </a:rPr>
              <a:t>f</a:t>
            </a:r>
            <a:r>
              <a:rPr lang="en-US" sz="2000" baseline="-25000">
                <a:solidFill>
                  <a:schemeClr val="tx1"/>
                </a:solidFill>
              </a:rPr>
              <a:t>d-2 </a:t>
            </a:r>
            <a:r>
              <a:rPr lang="en-US" sz="1800">
                <a:solidFill>
                  <a:schemeClr val="tx1"/>
                </a:solidFill>
              </a:rPr>
              <a:t>) time.</a:t>
            </a:r>
          </a:p>
          <a:p>
            <a:pPr eaLnBrk="1" hangingPunct="1"/>
            <a:r>
              <a:rPr lang="en-US" sz="1800">
                <a:solidFill>
                  <a:schemeClr val="tx1"/>
                </a:solidFill>
              </a:rPr>
              <a:t>Line 10:  O(nd + d</a:t>
            </a:r>
            <a:r>
              <a:rPr lang="en-US" sz="1800" baseline="30000">
                <a:solidFill>
                  <a:schemeClr val="tx1"/>
                </a:solidFill>
              </a:rPr>
              <a:t>3</a:t>
            </a:r>
            <a:r>
              <a:rPr lang="en-US" sz="1800">
                <a:solidFill>
                  <a:schemeClr val="tx1"/>
                </a:solidFill>
              </a:rPr>
              <a:t> ) time each.</a:t>
            </a:r>
          </a:p>
        </p:txBody>
      </p:sp>
      <p:sp>
        <p:nvSpPr>
          <p:cNvPr id="63493" name="Rectangle 5"/>
          <p:cNvSpPr>
            <a:spLocks noChangeArrowheads="1"/>
          </p:cNvSpPr>
          <p:nvPr/>
        </p:nvSpPr>
        <p:spPr bwMode="auto">
          <a:xfrm>
            <a:off x="762000" y="3810000"/>
            <a:ext cx="7620000" cy="1152525"/>
          </a:xfrm>
          <a:prstGeom prst="rect">
            <a:avLst/>
          </a:prstGeom>
          <a:solidFill>
            <a:srgbClr val="CC99FF"/>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THEOREM:</a:t>
            </a:r>
            <a:r>
              <a:rPr lang="en-US" sz="1800"/>
              <a:t>   Convex hull of a set of n points in </a:t>
            </a:r>
            <a:r>
              <a:rPr lang="en-US" sz="2400">
                <a:sym typeface="Symbol" pitchFamily="18" charset="2"/>
              </a:rPr>
              <a:t></a:t>
            </a:r>
            <a:r>
              <a:rPr lang="en-US" sz="2400" baseline="30000"/>
              <a:t>d</a:t>
            </a:r>
            <a:r>
              <a:rPr lang="en-US" sz="1800"/>
              <a:t> can be constructed </a:t>
            </a:r>
            <a:br>
              <a:rPr lang="en-US" sz="1800"/>
            </a:br>
            <a:r>
              <a:rPr lang="en-US" sz="1800"/>
              <a:t>	by gift-wrapping in time  </a:t>
            </a:r>
            <a:r>
              <a:rPr lang="en-US" sz="2000"/>
              <a:t>O((nd + d</a:t>
            </a:r>
            <a:r>
              <a:rPr lang="en-US" sz="2000" baseline="30000"/>
              <a:t>3</a:t>
            </a:r>
            <a:r>
              <a:rPr lang="en-US" sz="2000"/>
              <a:t>) </a:t>
            </a:r>
            <a:r>
              <a:rPr lang="en-US" sz="2000">
                <a:latin typeface="Symbol" pitchFamily="18" charset="2"/>
              </a:rPr>
              <a:t>f</a:t>
            </a:r>
            <a:r>
              <a:rPr lang="en-US" sz="2000" baseline="-25000"/>
              <a:t>d-1</a:t>
            </a:r>
            <a:r>
              <a:rPr lang="en-US" sz="2800"/>
              <a:t> </a:t>
            </a:r>
            <a:r>
              <a:rPr lang="en-US" sz="2400">
                <a:latin typeface="Symbol" pitchFamily="18" charset="2"/>
              </a:rPr>
              <a:t>+ </a:t>
            </a:r>
            <a:r>
              <a:rPr lang="en-US" sz="2000"/>
              <a:t>d</a:t>
            </a:r>
            <a:r>
              <a:rPr lang="en-US" sz="2400">
                <a:latin typeface="Symbol" pitchFamily="18" charset="2"/>
              </a:rPr>
              <a:t> </a:t>
            </a:r>
            <a:r>
              <a:rPr lang="en-US" sz="2000">
                <a:latin typeface="Symbol" pitchFamily="18" charset="2"/>
              </a:rPr>
              <a:t>f</a:t>
            </a:r>
            <a:r>
              <a:rPr lang="en-US" sz="2000" baseline="-25000"/>
              <a:t>d-2 </a:t>
            </a:r>
            <a:r>
              <a:rPr lang="en-US" sz="2000"/>
              <a:t> log</a:t>
            </a:r>
            <a:r>
              <a:rPr lang="en-US" sz="2000" baseline="-25000"/>
              <a:t> </a:t>
            </a:r>
            <a:r>
              <a:rPr lang="en-US" sz="2000">
                <a:latin typeface="Symbol" pitchFamily="18" charset="2"/>
              </a:rPr>
              <a:t>f</a:t>
            </a:r>
            <a:r>
              <a:rPr lang="en-US" sz="2000" baseline="-25000"/>
              <a:t>d-2</a:t>
            </a:r>
            <a:r>
              <a:rPr lang="en-US" sz="2400">
                <a:latin typeface="Symbol" pitchFamily="18" charset="2"/>
              </a:rPr>
              <a:t> </a:t>
            </a:r>
            <a:r>
              <a:rPr lang="en-US" sz="2000"/>
              <a:t>) </a:t>
            </a:r>
            <a:br>
              <a:rPr lang="en-US" sz="2000"/>
            </a:br>
            <a:r>
              <a:rPr lang="en-US" sz="2000"/>
              <a:t>	= O( </a:t>
            </a:r>
            <a:r>
              <a:rPr lang="en-US" sz="2400"/>
              <a:t>n</a:t>
            </a:r>
            <a:r>
              <a:rPr lang="en-US" sz="2400" baseline="30000">
                <a:sym typeface="Symbol" pitchFamily="18" charset="2"/>
              </a:rPr>
              <a:t></a:t>
            </a:r>
            <a:r>
              <a:rPr lang="en-US" sz="2400" baseline="30000"/>
              <a:t>d/2</a:t>
            </a:r>
            <a:r>
              <a:rPr lang="en-US" sz="2400" baseline="30000">
                <a:sym typeface="Symbol" pitchFamily="18" charset="2"/>
              </a:rPr>
              <a:t>+1</a:t>
            </a:r>
            <a:r>
              <a:rPr lang="en-US" sz="2000"/>
              <a:t> )  (assuming dimension d is fixed).</a:t>
            </a:r>
          </a:p>
        </p:txBody>
      </p:sp>
      <p:sp>
        <p:nvSpPr>
          <p:cNvPr id="63494" name="Rectangle 6"/>
          <p:cNvSpPr>
            <a:spLocks noChangeArrowheads="1"/>
          </p:cNvSpPr>
          <p:nvPr/>
        </p:nvSpPr>
        <p:spPr bwMode="auto">
          <a:xfrm>
            <a:off x="762000" y="6019800"/>
            <a:ext cx="6891338" cy="312738"/>
          </a:xfrm>
          <a:prstGeom prst="rect">
            <a:avLst/>
          </a:prstGeom>
          <a:solidFill>
            <a:schemeClr val="hlink"/>
          </a:solidFill>
          <a:ln>
            <a:noFill/>
          </a:ln>
          <a:effectLst/>
          <a:extLs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rgbClr val="FFFFFF"/>
                </a:solidFill>
              </a:rPr>
              <a:t>Removing  “preliminary assumption” of simpliciality is not too complecated.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wipe(up)">
                                      <p:cBhvr>
                                        <p:cTn id="7" dur="500"/>
                                        <p:tgtEl>
                                          <p:spTgt spid="63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4"/>
                                        </p:tgtEl>
                                        <p:attrNameLst>
                                          <p:attrName>style.visibility</p:attrName>
                                        </p:attrNameLst>
                                      </p:cBhvr>
                                      <p:to>
                                        <p:strVal val="visible"/>
                                      </p:to>
                                    </p:set>
                                    <p:animEffect transition="in" filter="dissolve">
                                      <p:cBhvr>
                                        <p:cTn id="12" dur="500"/>
                                        <p:tgtEl>
                                          <p:spTgt spid="6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autoUpdateAnimBg="0"/>
      <p:bldP spid="6349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609600"/>
          </a:xfrm>
          <a:solidFill>
            <a:srgbClr val="FFFF99"/>
          </a:solidFill>
          <a:ln>
            <a:solidFill>
              <a:schemeClr val="tx1"/>
            </a:solidFill>
            <a:miter lim="800000"/>
            <a:headEnd/>
            <a:tailEnd/>
          </a:ln>
        </p:spPr>
        <p:txBody>
          <a:bodyPr/>
          <a:lstStyle/>
          <a:p>
            <a:pPr eaLnBrk="1" hangingPunct="1"/>
            <a:r>
              <a:rPr lang="en-US" sz="2800" smtClean="0">
                <a:latin typeface="Arial" pitchFamily="34" charset="0"/>
              </a:rPr>
              <a:t>The beneath-beyond Method   </a:t>
            </a:r>
            <a:r>
              <a:rPr lang="en-US" sz="2400" smtClean="0">
                <a:latin typeface="Arial" pitchFamily="34" charset="0"/>
              </a:rPr>
              <a:t>[Kallay 1981]</a:t>
            </a:r>
          </a:p>
        </p:txBody>
      </p:sp>
      <p:sp>
        <p:nvSpPr>
          <p:cNvPr id="19459" name="Text Box 3"/>
          <p:cNvSpPr txBox="1">
            <a:spLocks noChangeArrowheads="1"/>
          </p:cNvSpPr>
          <p:nvPr/>
        </p:nvSpPr>
        <p:spPr bwMode="auto">
          <a:xfrm>
            <a:off x="685800" y="990600"/>
            <a:ext cx="777240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sz="1800">
                <a:solidFill>
                  <a:schemeClr val="tx1"/>
                </a:solidFill>
              </a:rPr>
              <a:t>On-line algorithm. Add points of P incrementally and update CH(P).</a:t>
            </a:r>
          </a:p>
        </p:txBody>
      </p:sp>
      <p:sp>
        <p:nvSpPr>
          <p:cNvPr id="65542" name="Rectangle 6"/>
          <p:cNvSpPr>
            <a:spLocks noChangeArrowheads="1"/>
          </p:cNvSpPr>
          <p:nvPr/>
        </p:nvSpPr>
        <p:spPr bwMode="auto">
          <a:xfrm>
            <a:off x="685800" y="1447800"/>
            <a:ext cx="7772400" cy="439738"/>
          </a:xfrm>
          <a:prstGeom prst="rect">
            <a:avLst/>
          </a:prstGeom>
          <a:solidFill>
            <a:srgbClr val="CC99FF"/>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THEOREM:</a:t>
            </a:r>
            <a:r>
              <a:rPr lang="en-US" sz="1800"/>
              <a:t>   Time complexity of beneath-beyond is also </a:t>
            </a:r>
            <a:r>
              <a:rPr lang="en-US" sz="2000"/>
              <a:t>O( </a:t>
            </a:r>
            <a:r>
              <a:rPr lang="en-US" sz="2400"/>
              <a:t>n</a:t>
            </a:r>
            <a:r>
              <a:rPr lang="en-US" sz="2400" baseline="30000">
                <a:sym typeface="Symbol" pitchFamily="18" charset="2"/>
              </a:rPr>
              <a:t></a:t>
            </a:r>
            <a:r>
              <a:rPr lang="en-US" sz="2400" baseline="30000"/>
              <a:t>d/2</a:t>
            </a:r>
            <a:r>
              <a:rPr lang="en-US" sz="2400" baseline="30000">
                <a:sym typeface="Symbol" pitchFamily="18" charset="2"/>
              </a:rPr>
              <a:t>+1</a:t>
            </a:r>
            <a:r>
              <a:rPr lang="en-US" sz="2000"/>
              <a:t> ).</a:t>
            </a:r>
          </a:p>
        </p:txBody>
      </p:sp>
      <p:grpSp>
        <p:nvGrpSpPr>
          <p:cNvPr id="65578" name="Group 42"/>
          <p:cNvGrpSpPr>
            <a:grpSpLocks/>
          </p:cNvGrpSpPr>
          <p:nvPr/>
        </p:nvGrpSpPr>
        <p:grpSpPr bwMode="auto">
          <a:xfrm>
            <a:off x="654050" y="1905000"/>
            <a:ext cx="7575550" cy="2036763"/>
            <a:chOff x="412" y="1200"/>
            <a:chExt cx="4772" cy="1283"/>
          </a:xfrm>
        </p:grpSpPr>
        <p:sp>
          <p:nvSpPr>
            <p:cNvPr id="19463" name="Freeform 40"/>
            <p:cNvSpPr>
              <a:spLocks/>
            </p:cNvSpPr>
            <p:nvPr/>
          </p:nvSpPr>
          <p:spPr bwMode="auto">
            <a:xfrm>
              <a:off x="4080" y="1418"/>
              <a:ext cx="1092" cy="742"/>
            </a:xfrm>
            <a:custGeom>
              <a:avLst/>
              <a:gdLst>
                <a:gd name="T0" fmla="*/ 1092 w 1092"/>
                <a:gd name="T1" fmla="*/ 0 h 742"/>
                <a:gd name="T2" fmla="*/ 0 w 1092"/>
                <a:gd name="T3" fmla="*/ 166 h 742"/>
                <a:gd name="T4" fmla="*/ 96 w 1092"/>
                <a:gd name="T5" fmla="*/ 742 h 742"/>
                <a:gd name="T6" fmla="*/ 1092 w 1092"/>
                <a:gd name="T7" fmla="*/ 0 h 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2" h="742">
                  <a:moveTo>
                    <a:pt x="1092" y="0"/>
                  </a:moveTo>
                  <a:lnTo>
                    <a:pt x="0" y="166"/>
                  </a:lnTo>
                  <a:lnTo>
                    <a:pt x="96" y="742"/>
                  </a:lnTo>
                  <a:lnTo>
                    <a:pt x="1092" y="0"/>
                  </a:lnTo>
                  <a:close/>
                </a:path>
              </a:pathLst>
            </a:custGeom>
            <a:solidFill>
              <a:srgbClr val="CC99FF"/>
            </a:solidFill>
            <a:ln>
              <a:noFill/>
            </a:ln>
            <a:effectLst/>
            <a:extLst>
              <a:ext uri="{91240B29-F687-4F45-9708-019B960494DF}">
                <a14:hiddenLine xmlns:a14="http://schemas.microsoft.com/office/drawing/2010/main" w="28575" cap="flat" cmpd="sng">
                  <a:solidFill>
                    <a:schemeClr val="hlink"/>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4" name="Freeform 7" descr="Wide upward diagonal"/>
            <p:cNvSpPr>
              <a:spLocks/>
            </p:cNvSpPr>
            <p:nvPr/>
          </p:nvSpPr>
          <p:spPr bwMode="auto">
            <a:xfrm>
              <a:off x="816" y="1680"/>
              <a:ext cx="912" cy="586"/>
            </a:xfrm>
            <a:custGeom>
              <a:avLst/>
              <a:gdLst>
                <a:gd name="T0" fmla="*/ 0 w 912"/>
                <a:gd name="T1" fmla="*/ 96 h 586"/>
                <a:gd name="T2" fmla="*/ 672 w 912"/>
                <a:gd name="T3" fmla="*/ 0 h 586"/>
                <a:gd name="T4" fmla="*/ 912 w 912"/>
                <a:gd name="T5" fmla="*/ 144 h 586"/>
                <a:gd name="T6" fmla="*/ 816 w 912"/>
                <a:gd name="T7" fmla="*/ 384 h 586"/>
                <a:gd name="T8" fmla="*/ 444 w 912"/>
                <a:gd name="T9" fmla="*/ 586 h 586"/>
                <a:gd name="T10" fmla="*/ 0 w 912"/>
                <a:gd name="T11" fmla="*/ 432 h 586"/>
                <a:gd name="T12" fmla="*/ 0 w 912"/>
                <a:gd name="T13" fmla="*/ 96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2" h="586">
                  <a:moveTo>
                    <a:pt x="0" y="96"/>
                  </a:moveTo>
                  <a:lnTo>
                    <a:pt x="672" y="0"/>
                  </a:lnTo>
                  <a:lnTo>
                    <a:pt x="912" y="144"/>
                  </a:lnTo>
                  <a:lnTo>
                    <a:pt x="816" y="384"/>
                  </a:lnTo>
                  <a:lnTo>
                    <a:pt x="444" y="586"/>
                  </a:lnTo>
                  <a:lnTo>
                    <a:pt x="0" y="432"/>
                  </a:lnTo>
                  <a:lnTo>
                    <a:pt x="0" y="96"/>
                  </a:lnTo>
                  <a:close/>
                </a:path>
              </a:pathLst>
            </a:custGeom>
            <a:pattFill prst="wdUpDiag">
              <a:fgClr>
                <a:srgbClr val="CCFF99"/>
              </a:fgClr>
              <a:bgClr>
                <a:srgbClr val="FFFFFF"/>
              </a:bgClr>
            </a:patt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5" name="Text Box 8"/>
            <p:cNvSpPr txBox="1">
              <a:spLocks noChangeArrowheads="1"/>
            </p:cNvSpPr>
            <p:nvPr/>
          </p:nvSpPr>
          <p:spPr bwMode="auto">
            <a:xfrm>
              <a:off x="1152" y="1872"/>
              <a:ext cx="223"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2000" b="1">
                  <a:solidFill>
                    <a:srgbClr val="FF3300"/>
                  </a:solidFill>
                </a:rPr>
                <a:t>P</a:t>
              </a:r>
            </a:p>
          </p:txBody>
        </p:sp>
        <p:sp>
          <p:nvSpPr>
            <p:cNvPr id="19466" name="Freeform 9"/>
            <p:cNvSpPr>
              <a:spLocks/>
            </p:cNvSpPr>
            <p:nvPr/>
          </p:nvSpPr>
          <p:spPr bwMode="auto">
            <a:xfrm>
              <a:off x="412" y="1572"/>
              <a:ext cx="1821" cy="265"/>
            </a:xfrm>
            <a:custGeom>
              <a:avLst/>
              <a:gdLst>
                <a:gd name="T0" fmla="*/ 0 w 1821"/>
                <a:gd name="T1" fmla="*/ 265 h 265"/>
                <a:gd name="T2" fmla="*/ 1821 w 1821"/>
                <a:gd name="T3" fmla="*/ 0 h 265"/>
                <a:gd name="T4" fmla="*/ 0 60000 65536"/>
                <a:gd name="T5" fmla="*/ 0 60000 65536"/>
              </a:gdLst>
              <a:ahLst/>
              <a:cxnLst>
                <a:cxn ang="T4">
                  <a:pos x="T0" y="T1"/>
                </a:cxn>
                <a:cxn ang="T5">
                  <a:pos x="T2" y="T3"/>
                </a:cxn>
              </a:cxnLst>
              <a:rect l="0" t="0" r="r" b="b"/>
              <a:pathLst>
                <a:path w="1821" h="265">
                  <a:moveTo>
                    <a:pt x="0" y="265"/>
                  </a:moveTo>
                  <a:lnTo>
                    <a:pt x="1821" y="0"/>
                  </a:lnTo>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7" name="Line 10"/>
            <p:cNvSpPr>
              <a:spLocks noChangeShapeType="1"/>
            </p:cNvSpPr>
            <p:nvPr/>
          </p:nvSpPr>
          <p:spPr bwMode="auto">
            <a:xfrm flipV="1">
              <a:off x="816" y="1680"/>
              <a:ext cx="672" cy="96"/>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68" name="Text Box 11"/>
            <p:cNvSpPr txBox="1">
              <a:spLocks noChangeArrowheads="1"/>
            </p:cNvSpPr>
            <p:nvPr/>
          </p:nvSpPr>
          <p:spPr bwMode="auto">
            <a:xfrm>
              <a:off x="1017" y="1502"/>
              <a:ext cx="204"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F</a:t>
              </a:r>
            </a:p>
          </p:txBody>
        </p:sp>
        <p:sp>
          <p:nvSpPr>
            <p:cNvPr id="19469" name="Text Box 12"/>
            <p:cNvSpPr txBox="1">
              <a:spLocks noChangeArrowheads="1"/>
            </p:cNvSpPr>
            <p:nvPr/>
          </p:nvSpPr>
          <p:spPr bwMode="auto">
            <a:xfrm rot="-435005">
              <a:off x="1776" y="1584"/>
              <a:ext cx="476"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aff(F)</a:t>
              </a:r>
            </a:p>
          </p:txBody>
        </p:sp>
        <p:sp>
          <p:nvSpPr>
            <p:cNvPr id="19470" name="Oval 13"/>
            <p:cNvSpPr>
              <a:spLocks noChangeArrowheads="1"/>
            </p:cNvSpPr>
            <p:nvPr/>
          </p:nvSpPr>
          <p:spPr bwMode="auto">
            <a:xfrm>
              <a:off x="624" y="1536"/>
              <a:ext cx="48" cy="48"/>
            </a:xfrm>
            <a:prstGeom prst="ellipse">
              <a:avLst/>
            </a:prstGeom>
            <a:solidFill>
              <a:schemeClr val="tx1"/>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9471" name="Oval 14"/>
            <p:cNvSpPr>
              <a:spLocks noChangeArrowheads="1"/>
            </p:cNvSpPr>
            <p:nvPr/>
          </p:nvSpPr>
          <p:spPr bwMode="auto">
            <a:xfrm>
              <a:off x="672" y="2256"/>
              <a:ext cx="48" cy="48"/>
            </a:xfrm>
            <a:prstGeom prst="ellipse">
              <a:avLst/>
            </a:prstGeom>
            <a:solidFill>
              <a:schemeClr val="tx1"/>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9472" name="Text Box 15"/>
            <p:cNvSpPr txBox="1">
              <a:spLocks noChangeArrowheads="1"/>
            </p:cNvSpPr>
            <p:nvPr/>
          </p:nvSpPr>
          <p:spPr bwMode="auto">
            <a:xfrm>
              <a:off x="864" y="1296"/>
              <a:ext cx="581"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400">
                  <a:solidFill>
                    <a:schemeClr val="tx1"/>
                  </a:solidFill>
                </a:rPr>
                <a:t>beyond F</a:t>
              </a:r>
            </a:p>
          </p:txBody>
        </p:sp>
        <p:sp>
          <p:nvSpPr>
            <p:cNvPr id="19473" name="Text Box 16"/>
            <p:cNvSpPr txBox="1">
              <a:spLocks noChangeArrowheads="1"/>
            </p:cNvSpPr>
            <p:nvPr/>
          </p:nvSpPr>
          <p:spPr bwMode="auto">
            <a:xfrm>
              <a:off x="960" y="2304"/>
              <a:ext cx="618"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400">
                  <a:solidFill>
                    <a:schemeClr val="tx1"/>
                  </a:solidFill>
                </a:rPr>
                <a:t>beneath F</a:t>
              </a:r>
            </a:p>
          </p:txBody>
        </p:sp>
        <p:sp>
          <p:nvSpPr>
            <p:cNvPr id="19474" name="Freeform 17"/>
            <p:cNvSpPr>
              <a:spLocks/>
            </p:cNvSpPr>
            <p:nvPr/>
          </p:nvSpPr>
          <p:spPr bwMode="auto">
            <a:xfrm>
              <a:off x="720" y="1392"/>
              <a:ext cx="192" cy="144"/>
            </a:xfrm>
            <a:custGeom>
              <a:avLst/>
              <a:gdLst>
                <a:gd name="T0" fmla="*/ 192 w 192"/>
                <a:gd name="T1" fmla="*/ 0 h 144"/>
                <a:gd name="T2" fmla="*/ 48 w 192"/>
                <a:gd name="T3" fmla="*/ 48 h 144"/>
                <a:gd name="T4" fmla="*/ 144 w 192"/>
                <a:gd name="T5" fmla="*/ 96 h 144"/>
                <a:gd name="T6" fmla="*/ 0 w 192"/>
                <a:gd name="T7" fmla="*/ 144 h 1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144">
                  <a:moveTo>
                    <a:pt x="192" y="0"/>
                  </a:moveTo>
                  <a:cubicBezTo>
                    <a:pt x="124" y="16"/>
                    <a:pt x="56" y="32"/>
                    <a:pt x="48" y="48"/>
                  </a:cubicBezTo>
                  <a:cubicBezTo>
                    <a:pt x="40" y="64"/>
                    <a:pt x="152" y="80"/>
                    <a:pt x="144" y="96"/>
                  </a:cubicBezTo>
                  <a:cubicBezTo>
                    <a:pt x="136" y="112"/>
                    <a:pt x="68" y="128"/>
                    <a:pt x="0" y="144"/>
                  </a:cubicBezTo>
                </a:path>
              </a:pathLst>
            </a:custGeom>
            <a:noFill/>
            <a:ln w="127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5" name="Freeform 18"/>
            <p:cNvSpPr>
              <a:spLocks/>
            </p:cNvSpPr>
            <p:nvPr/>
          </p:nvSpPr>
          <p:spPr bwMode="auto">
            <a:xfrm>
              <a:off x="768" y="2300"/>
              <a:ext cx="260" cy="92"/>
            </a:xfrm>
            <a:custGeom>
              <a:avLst/>
              <a:gdLst>
                <a:gd name="T0" fmla="*/ 260 w 260"/>
                <a:gd name="T1" fmla="*/ 92 h 92"/>
                <a:gd name="T2" fmla="*/ 121 w 260"/>
                <a:gd name="T3" fmla="*/ 78 h 92"/>
                <a:gd name="T4" fmla="*/ 154 w 260"/>
                <a:gd name="T5" fmla="*/ 12 h 92"/>
                <a:gd name="T6" fmla="*/ 0 w 260"/>
                <a:gd name="T7" fmla="*/ 4 h 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0" h="92">
                  <a:moveTo>
                    <a:pt x="260" y="92"/>
                  </a:moveTo>
                  <a:cubicBezTo>
                    <a:pt x="237" y="90"/>
                    <a:pt x="139" y="91"/>
                    <a:pt x="121" y="78"/>
                  </a:cubicBezTo>
                  <a:cubicBezTo>
                    <a:pt x="103" y="65"/>
                    <a:pt x="174" y="24"/>
                    <a:pt x="154" y="12"/>
                  </a:cubicBezTo>
                  <a:cubicBezTo>
                    <a:pt x="134" y="0"/>
                    <a:pt x="32" y="6"/>
                    <a:pt x="0" y="4"/>
                  </a:cubicBezTo>
                </a:path>
              </a:pathLst>
            </a:custGeom>
            <a:noFill/>
            <a:ln w="127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6" name="Freeform 19" descr="Wide upward diagonal"/>
            <p:cNvSpPr>
              <a:spLocks/>
            </p:cNvSpPr>
            <p:nvPr/>
          </p:nvSpPr>
          <p:spPr bwMode="auto">
            <a:xfrm>
              <a:off x="3292" y="1584"/>
              <a:ext cx="1086" cy="642"/>
            </a:xfrm>
            <a:custGeom>
              <a:avLst/>
              <a:gdLst>
                <a:gd name="T0" fmla="*/ 116 w 1086"/>
                <a:gd name="T1" fmla="*/ 96 h 642"/>
                <a:gd name="T2" fmla="*/ 788 w 1086"/>
                <a:gd name="T3" fmla="*/ 0 h 642"/>
                <a:gd name="T4" fmla="*/ 1028 w 1086"/>
                <a:gd name="T5" fmla="*/ 144 h 642"/>
                <a:gd name="T6" fmla="*/ 1086 w 1086"/>
                <a:gd name="T7" fmla="*/ 324 h 642"/>
                <a:gd name="T8" fmla="*/ 881 w 1086"/>
                <a:gd name="T9" fmla="*/ 583 h 642"/>
                <a:gd name="T10" fmla="*/ 391 w 1086"/>
                <a:gd name="T11" fmla="*/ 642 h 642"/>
                <a:gd name="T12" fmla="*/ 33 w 1086"/>
                <a:gd name="T13" fmla="*/ 503 h 642"/>
                <a:gd name="T14" fmla="*/ 0 w 1086"/>
                <a:gd name="T15" fmla="*/ 252 h 642"/>
                <a:gd name="T16" fmla="*/ 116 w 1086"/>
                <a:gd name="T17" fmla="*/ 96 h 6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86" h="642">
                  <a:moveTo>
                    <a:pt x="116" y="96"/>
                  </a:moveTo>
                  <a:lnTo>
                    <a:pt x="788" y="0"/>
                  </a:lnTo>
                  <a:lnTo>
                    <a:pt x="1028" y="144"/>
                  </a:lnTo>
                  <a:lnTo>
                    <a:pt x="1086" y="324"/>
                  </a:lnTo>
                  <a:lnTo>
                    <a:pt x="881" y="583"/>
                  </a:lnTo>
                  <a:lnTo>
                    <a:pt x="391" y="642"/>
                  </a:lnTo>
                  <a:lnTo>
                    <a:pt x="33" y="503"/>
                  </a:lnTo>
                  <a:lnTo>
                    <a:pt x="0" y="252"/>
                  </a:lnTo>
                  <a:lnTo>
                    <a:pt x="116" y="96"/>
                  </a:lnTo>
                  <a:close/>
                </a:path>
              </a:pathLst>
            </a:custGeom>
            <a:pattFill prst="wdUpDiag">
              <a:fgClr>
                <a:srgbClr val="CCFF99"/>
              </a:fgClr>
              <a:bgClr>
                <a:srgbClr val="FFFFFF"/>
              </a:bgClr>
            </a:pattFill>
            <a:ln w="12700" cap="flat" cmpd="sng">
              <a:solidFill>
                <a:srgbClr val="FF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7" name="Text Box 20"/>
            <p:cNvSpPr txBox="1">
              <a:spLocks noChangeArrowheads="1"/>
            </p:cNvSpPr>
            <p:nvPr/>
          </p:nvSpPr>
          <p:spPr bwMode="auto">
            <a:xfrm>
              <a:off x="3648" y="1824"/>
              <a:ext cx="223"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2000" b="1">
                  <a:solidFill>
                    <a:srgbClr val="FF3300"/>
                  </a:solidFill>
                </a:rPr>
                <a:t>P</a:t>
              </a:r>
            </a:p>
          </p:txBody>
        </p:sp>
        <p:sp>
          <p:nvSpPr>
            <p:cNvPr id="19478" name="Freeform 21"/>
            <p:cNvSpPr>
              <a:spLocks/>
            </p:cNvSpPr>
            <p:nvPr/>
          </p:nvSpPr>
          <p:spPr bwMode="auto">
            <a:xfrm>
              <a:off x="3411" y="1412"/>
              <a:ext cx="1755" cy="271"/>
            </a:xfrm>
            <a:custGeom>
              <a:avLst/>
              <a:gdLst>
                <a:gd name="T0" fmla="*/ 0 w 1755"/>
                <a:gd name="T1" fmla="*/ 271 h 271"/>
                <a:gd name="T2" fmla="*/ 1755 w 1755"/>
                <a:gd name="T3" fmla="*/ 0 h 271"/>
                <a:gd name="T4" fmla="*/ 0 60000 65536"/>
                <a:gd name="T5" fmla="*/ 0 60000 65536"/>
              </a:gdLst>
              <a:ahLst/>
              <a:cxnLst>
                <a:cxn ang="T4">
                  <a:pos x="T0" y="T1"/>
                </a:cxn>
                <a:cxn ang="T5">
                  <a:pos x="T2" y="T3"/>
                </a:cxn>
              </a:cxnLst>
              <a:rect l="0" t="0" r="r" b="b"/>
              <a:pathLst>
                <a:path w="1755" h="271">
                  <a:moveTo>
                    <a:pt x="0" y="271"/>
                  </a:moveTo>
                  <a:lnTo>
                    <a:pt x="1755" y="0"/>
                  </a:lnTo>
                </a:path>
              </a:pathLst>
            </a:custGeom>
            <a:noFill/>
            <a:ln w="19050" cap="rnd" cmpd="sng">
              <a:solidFill>
                <a:schemeClr val="hlink"/>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79" name="Line 22"/>
            <p:cNvSpPr>
              <a:spLocks noChangeShapeType="1"/>
            </p:cNvSpPr>
            <p:nvPr/>
          </p:nvSpPr>
          <p:spPr bwMode="auto">
            <a:xfrm flipV="1">
              <a:off x="3408" y="1584"/>
              <a:ext cx="672" cy="96"/>
            </a:xfrm>
            <a:prstGeom prst="line">
              <a:avLst/>
            </a:prstGeom>
            <a:noFill/>
            <a:ln w="28575">
              <a:solidFill>
                <a:schemeClr val="hlink"/>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80" name="Text Box 23"/>
            <p:cNvSpPr txBox="1">
              <a:spLocks noChangeArrowheads="1"/>
            </p:cNvSpPr>
            <p:nvPr/>
          </p:nvSpPr>
          <p:spPr bwMode="auto">
            <a:xfrm>
              <a:off x="3602" y="1406"/>
              <a:ext cx="217"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f</a:t>
              </a:r>
              <a:r>
                <a:rPr lang="en-US" sz="1800" b="1" baseline="-25000"/>
                <a:t>3</a:t>
              </a:r>
            </a:p>
          </p:txBody>
        </p:sp>
        <p:sp>
          <p:nvSpPr>
            <p:cNvPr id="19481" name="Oval 25"/>
            <p:cNvSpPr>
              <a:spLocks noChangeArrowheads="1"/>
            </p:cNvSpPr>
            <p:nvPr/>
          </p:nvSpPr>
          <p:spPr bwMode="auto">
            <a:xfrm>
              <a:off x="5136" y="1392"/>
              <a:ext cx="48" cy="48"/>
            </a:xfrm>
            <a:prstGeom prst="ellipse">
              <a:avLst/>
            </a:prstGeom>
            <a:solidFill>
              <a:schemeClr val="tx1"/>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9482" name="Freeform 31"/>
            <p:cNvSpPr>
              <a:spLocks/>
            </p:cNvSpPr>
            <p:nvPr/>
          </p:nvSpPr>
          <p:spPr bwMode="auto">
            <a:xfrm>
              <a:off x="4176" y="1418"/>
              <a:ext cx="1003" cy="742"/>
            </a:xfrm>
            <a:custGeom>
              <a:avLst/>
              <a:gdLst>
                <a:gd name="T0" fmla="*/ 1003 w 1003"/>
                <a:gd name="T1" fmla="*/ 0 h 742"/>
                <a:gd name="T2" fmla="*/ 0 w 1003"/>
                <a:gd name="T3" fmla="*/ 742 h 742"/>
                <a:gd name="T4" fmla="*/ 0 60000 65536"/>
                <a:gd name="T5" fmla="*/ 0 60000 65536"/>
              </a:gdLst>
              <a:ahLst/>
              <a:cxnLst>
                <a:cxn ang="T4">
                  <a:pos x="T0" y="T1"/>
                </a:cxn>
                <a:cxn ang="T5">
                  <a:pos x="T2" y="T3"/>
                </a:cxn>
              </a:cxnLst>
              <a:rect l="0" t="0" r="r" b="b"/>
              <a:pathLst>
                <a:path w="1003" h="742">
                  <a:moveTo>
                    <a:pt x="1003" y="0"/>
                  </a:moveTo>
                  <a:lnTo>
                    <a:pt x="0" y="742"/>
                  </a:lnTo>
                </a:path>
              </a:pathLst>
            </a:custGeom>
            <a:noFill/>
            <a:ln w="19050" cap="rnd" cmpd="sng">
              <a:solidFill>
                <a:schemeClr val="hlink"/>
              </a:solidFill>
              <a:prstDash val="sysDot"/>
              <a:round/>
              <a:headEnd type="none"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83" name="Freeform 33"/>
            <p:cNvSpPr>
              <a:spLocks/>
            </p:cNvSpPr>
            <p:nvPr/>
          </p:nvSpPr>
          <p:spPr bwMode="auto">
            <a:xfrm>
              <a:off x="3299" y="1842"/>
              <a:ext cx="26" cy="245"/>
            </a:xfrm>
            <a:custGeom>
              <a:avLst/>
              <a:gdLst>
                <a:gd name="T0" fmla="*/ 0 w 26"/>
                <a:gd name="T1" fmla="*/ 0 h 245"/>
                <a:gd name="T2" fmla="*/ 26 w 26"/>
                <a:gd name="T3" fmla="*/ 245 h 245"/>
                <a:gd name="T4" fmla="*/ 0 60000 65536"/>
                <a:gd name="T5" fmla="*/ 0 60000 65536"/>
              </a:gdLst>
              <a:ahLst/>
              <a:cxnLst>
                <a:cxn ang="T4">
                  <a:pos x="T0" y="T1"/>
                </a:cxn>
                <a:cxn ang="T5">
                  <a:pos x="T2" y="T3"/>
                </a:cxn>
              </a:cxnLst>
              <a:rect l="0" t="0" r="r" b="b"/>
              <a:pathLst>
                <a:path w="26" h="245">
                  <a:moveTo>
                    <a:pt x="0" y="0"/>
                  </a:moveTo>
                  <a:lnTo>
                    <a:pt x="26" y="245"/>
                  </a:lnTo>
                </a:path>
              </a:pathLst>
            </a:custGeom>
            <a:noFill/>
            <a:ln w="28575"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9484" name="Text Box 34"/>
            <p:cNvSpPr txBox="1">
              <a:spLocks noChangeArrowheads="1"/>
            </p:cNvSpPr>
            <p:nvPr/>
          </p:nvSpPr>
          <p:spPr bwMode="auto">
            <a:xfrm>
              <a:off x="3044" y="1872"/>
              <a:ext cx="217"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f</a:t>
              </a:r>
              <a:r>
                <a:rPr lang="en-US" sz="1800" b="1" baseline="-25000"/>
                <a:t>1</a:t>
              </a:r>
            </a:p>
          </p:txBody>
        </p:sp>
        <p:sp>
          <p:nvSpPr>
            <p:cNvPr id="19485" name="Text Box 35"/>
            <p:cNvSpPr txBox="1">
              <a:spLocks noChangeArrowheads="1"/>
            </p:cNvSpPr>
            <p:nvPr/>
          </p:nvSpPr>
          <p:spPr bwMode="auto">
            <a:xfrm>
              <a:off x="4196" y="2112"/>
              <a:ext cx="217"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f</a:t>
              </a:r>
              <a:r>
                <a:rPr lang="en-US" sz="1800" b="1" baseline="-25000"/>
                <a:t>2</a:t>
              </a:r>
            </a:p>
          </p:txBody>
        </p:sp>
        <p:sp>
          <p:nvSpPr>
            <p:cNvPr id="19486" name="Text Box 36"/>
            <p:cNvSpPr txBox="1">
              <a:spLocks noChangeArrowheads="1"/>
            </p:cNvSpPr>
            <p:nvPr/>
          </p:nvSpPr>
          <p:spPr bwMode="auto">
            <a:xfrm>
              <a:off x="4922" y="1200"/>
              <a:ext cx="204"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800" b="1"/>
                <a:t>p</a:t>
              </a:r>
              <a:endParaRPr lang="en-US" sz="1800" b="1" baseline="-25000"/>
            </a:p>
          </p:txBody>
        </p:sp>
        <p:sp>
          <p:nvSpPr>
            <p:cNvPr id="19487" name="Text Box 37"/>
            <p:cNvSpPr txBox="1">
              <a:spLocks noChangeArrowheads="1"/>
            </p:cNvSpPr>
            <p:nvPr/>
          </p:nvSpPr>
          <p:spPr bwMode="auto">
            <a:xfrm>
              <a:off x="2832" y="1872"/>
              <a:ext cx="252"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400" b="1">
                  <a:solidFill>
                    <a:srgbClr val="FF3300"/>
                  </a:solidFill>
                </a:rPr>
                <a:t>(1)</a:t>
              </a:r>
              <a:endParaRPr lang="en-US" sz="1400" b="1" baseline="-25000">
                <a:solidFill>
                  <a:srgbClr val="FF3300"/>
                </a:solidFill>
              </a:endParaRPr>
            </a:p>
          </p:txBody>
        </p:sp>
        <p:sp>
          <p:nvSpPr>
            <p:cNvPr id="19488" name="Text Box 38"/>
            <p:cNvSpPr txBox="1">
              <a:spLocks noChangeArrowheads="1"/>
            </p:cNvSpPr>
            <p:nvPr/>
          </p:nvSpPr>
          <p:spPr bwMode="auto">
            <a:xfrm>
              <a:off x="4577" y="1776"/>
              <a:ext cx="314"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400" b="1">
                  <a:solidFill>
                    <a:srgbClr val="FF3300"/>
                  </a:solidFill>
                </a:rPr>
                <a:t>(2a)</a:t>
              </a:r>
              <a:endParaRPr lang="en-US" sz="1400" b="1" baseline="-25000">
                <a:solidFill>
                  <a:srgbClr val="FF3300"/>
                </a:solidFill>
              </a:endParaRPr>
            </a:p>
          </p:txBody>
        </p:sp>
        <p:sp>
          <p:nvSpPr>
            <p:cNvPr id="19489" name="Text Box 39"/>
            <p:cNvSpPr txBox="1">
              <a:spLocks noChangeArrowheads="1"/>
            </p:cNvSpPr>
            <p:nvPr/>
          </p:nvSpPr>
          <p:spPr bwMode="auto">
            <a:xfrm>
              <a:off x="4272" y="1344"/>
              <a:ext cx="320"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sz="1400" b="1">
                  <a:solidFill>
                    <a:srgbClr val="FF3300"/>
                  </a:solidFill>
                </a:rPr>
                <a:t>(2b)</a:t>
              </a:r>
              <a:endParaRPr lang="en-US" sz="1400" b="1" baseline="-25000">
                <a:solidFill>
                  <a:srgbClr val="FF3300"/>
                </a:solidFill>
              </a:endParaRPr>
            </a:p>
          </p:txBody>
        </p:sp>
      </p:grpSp>
      <p:sp>
        <p:nvSpPr>
          <p:cNvPr id="65577" name="Rectangle 41"/>
          <p:cNvSpPr>
            <a:spLocks noChangeArrowheads="1"/>
          </p:cNvSpPr>
          <p:nvPr/>
        </p:nvSpPr>
        <p:spPr bwMode="auto">
          <a:xfrm>
            <a:off x="762000" y="4038600"/>
            <a:ext cx="7696200" cy="2435225"/>
          </a:xfrm>
          <a:prstGeom prst="rect">
            <a:avLst/>
          </a:prstGeom>
          <a:solidFill>
            <a:srgbClr val="CC99FF"/>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r>
              <a:rPr lang="en-US" sz="1800" b="1"/>
              <a:t>THEOREM:</a:t>
            </a:r>
            <a:r>
              <a:rPr lang="en-US" sz="1800"/>
              <a:t>   </a:t>
            </a:r>
            <a:r>
              <a:rPr lang="en-US"/>
              <a:t>[McMullen-Shepard,1971]</a:t>
            </a:r>
          </a:p>
          <a:p>
            <a:pPr marL="457200" indent="-457200"/>
            <a:r>
              <a:rPr lang="en-US"/>
              <a:t>Let P be a polytope, p </a:t>
            </a:r>
            <a:r>
              <a:rPr lang="en-US">
                <a:sym typeface="Symbol" pitchFamily="18" charset="2"/>
              </a:rPr>
              <a:t></a:t>
            </a:r>
            <a:r>
              <a:rPr lang="en-US" sz="1800"/>
              <a:t> </a:t>
            </a:r>
            <a:r>
              <a:rPr lang="en-US" sz="1800">
                <a:sym typeface="Symbol" pitchFamily="18" charset="2"/>
              </a:rPr>
              <a:t></a:t>
            </a:r>
            <a:r>
              <a:rPr lang="en-US" sz="1800" baseline="30000"/>
              <a:t>d</a:t>
            </a:r>
            <a:r>
              <a:rPr lang="en-US"/>
              <a:t>,  P’ = CH(P </a:t>
            </a:r>
            <a:r>
              <a:rPr lang="en-US">
                <a:sym typeface="Symbol" pitchFamily="18" charset="2"/>
              </a:rPr>
              <a:t></a:t>
            </a:r>
            <a:r>
              <a:rPr lang="en-US"/>
              <a:t> {p}).  </a:t>
            </a:r>
          </a:p>
          <a:p>
            <a:pPr marL="457200" indent="-457200"/>
            <a:r>
              <a:rPr lang="en-US"/>
              <a:t>Faces of P’ are:</a:t>
            </a:r>
          </a:p>
          <a:p>
            <a:pPr marL="457200" indent="-457200">
              <a:buFontTx/>
              <a:buAutoNum type="arabicParenBoth"/>
            </a:pPr>
            <a:r>
              <a:rPr lang="en-US"/>
              <a:t>A face f of P is also a face of P’ </a:t>
            </a:r>
            <a:r>
              <a:rPr lang="en-US">
                <a:sym typeface="Symbol" pitchFamily="18" charset="2"/>
              </a:rPr>
              <a:t>  facet F of P s.t. f  F &amp; p is beneath F.</a:t>
            </a:r>
          </a:p>
          <a:p>
            <a:pPr marL="457200" indent="-457200">
              <a:buFontTx/>
              <a:buAutoNum type="arabicParenBoth"/>
            </a:pPr>
            <a:r>
              <a:rPr lang="en-US">
                <a:sym typeface="Symbol" pitchFamily="18" charset="2"/>
              </a:rPr>
              <a:t>If f is a face of P, then f’ = CH(f </a:t>
            </a:r>
            <a:r>
              <a:rPr lang="en-US"/>
              <a:t> </a:t>
            </a:r>
            <a:r>
              <a:rPr lang="en-US">
                <a:sym typeface="Symbol" pitchFamily="18" charset="2"/>
              </a:rPr>
              <a:t>{p}) is a face of P’  (a) or (b) below holds:</a:t>
            </a:r>
            <a:br>
              <a:rPr lang="en-US">
                <a:sym typeface="Symbol" pitchFamily="18" charset="2"/>
              </a:rPr>
            </a:br>
            <a:r>
              <a:rPr lang="en-US">
                <a:sym typeface="Symbol" pitchFamily="18" charset="2"/>
              </a:rPr>
              <a:t>(a)   among facets of P containing f, there is at least one s.t. p is beneath it,    </a:t>
            </a:r>
            <a:br>
              <a:rPr lang="en-US">
                <a:sym typeface="Symbol" pitchFamily="18" charset="2"/>
              </a:rPr>
            </a:br>
            <a:r>
              <a:rPr lang="en-US">
                <a:sym typeface="Symbol" pitchFamily="18" charset="2"/>
              </a:rPr>
              <a:t>       and at least one s.t. p is beyond it.</a:t>
            </a:r>
            <a:br>
              <a:rPr lang="en-US">
                <a:sym typeface="Symbol" pitchFamily="18" charset="2"/>
              </a:rPr>
            </a:br>
            <a:r>
              <a:rPr lang="en-US">
                <a:sym typeface="Symbol" pitchFamily="18" charset="2"/>
              </a:rPr>
              <a:t>(b)   p  aff(f).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wipe(left)">
                                      <p:cBhvr>
                                        <p:cTn id="7" dur="500"/>
                                        <p:tgtEl>
                                          <p:spTgt spid="655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5578"/>
                                        </p:tgtEl>
                                        <p:attrNameLst>
                                          <p:attrName>style.visibility</p:attrName>
                                        </p:attrNameLst>
                                      </p:cBhvr>
                                      <p:to>
                                        <p:strVal val="visible"/>
                                      </p:to>
                                    </p:set>
                                    <p:animEffect transition="in" filter="wipe(up)">
                                      <p:cBhvr>
                                        <p:cTn id="12" dur="500"/>
                                        <p:tgtEl>
                                          <p:spTgt spid="655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5577"/>
                                        </p:tgtEl>
                                        <p:attrNameLst>
                                          <p:attrName>style.visibility</p:attrName>
                                        </p:attrNameLst>
                                      </p:cBhvr>
                                      <p:to>
                                        <p:strVal val="visible"/>
                                      </p:to>
                                    </p:set>
                                    <p:animEffect transition="in" filter="wipe(up)">
                                      <p:cBhvr>
                                        <p:cTn id="17" dur="500"/>
                                        <p:tgtEl>
                                          <p:spTgt spid="65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autoUpdateAnimBg="0"/>
      <p:bldP spid="65577"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85800" y="914400"/>
            <a:ext cx="7772400" cy="5292725"/>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2000"/>
              <a:t>Initialize H</a:t>
            </a:r>
            <a:r>
              <a:rPr lang="en-US" sz="2000" baseline="-25000"/>
              <a:t>3</a:t>
            </a:r>
            <a:r>
              <a:rPr lang="en-US" sz="2000">
                <a:sym typeface="Symbol" pitchFamily="18" charset="2"/>
              </a:rPr>
              <a:t>  tetrahedron (p</a:t>
            </a:r>
            <a:r>
              <a:rPr lang="en-US" sz="2000" baseline="-25000">
                <a:sym typeface="Symbol" pitchFamily="18" charset="2"/>
              </a:rPr>
              <a:t>1</a:t>
            </a:r>
            <a:r>
              <a:rPr lang="en-US" sz="2000">
                <a:sym typeface="Symbol" pitchFamily="18" charset="2"/>
              </a:rPr>
              <a:t>, p</a:t>
            </a:r>
            <a:r>
              <a:rPr lang="en-US" sz="2000" baseline="-25000">
                <a:sym typeface="Symbol" pitchFamily="18" charset="2"/>
              </a:rPr>
              <a:t>2</a:t>
            </a:r>
            <a:r>
              <a:rPr lang="en-US" sz="2000">
                <a:sym typeface="Symbol" pitchFamily="18" charset="2"/>
              </a:rPr>
              <a:t>, p</a:t>
            </a:r>
            <a:r>
              <a:rPr lang="en-US" sz="2000" baseline="-25000">
                <a:sym typeface="Symbol" pitchFamily="18" charset="2"/>
              </a:rPr>
              <a:t>3</a:t>
            </a:r>
            <a:r>
              <a:rPr lang="en-US" sz="2000">
                <a:sym typeface="Symbol" pitchFamily="18" charset="2"/>
              </a:rPr>
              <a:t>, p</a:t>
            </a:r>
            <a:r>
              <a:rPr lang="en-US" sz="2000" baseline="-25000">
                <a:sym typeface="Symbol" pitchFamily="18" charset="2"/>
              </a:rPr>
              <a:t>4</a:t>
            </a:r>
            <a:r>
              <a:rPr lang="en-US" sz="2000">
                <a:sym typeface="Symbol" pitchFamily="18" charset="2"/>
              </a:rPr>
              <a:t>)</a:t>
            </a:r>
          </a:p>
          <a:p>
            <a:pPr eaLnBrk="1" hangingPunct="1">
              <a:lnSpc>
                <a:spcPct val="100000"/>
              </a:lnSpc>
              <a:spcBef>
                <a:spcPct val="0"/>
              </a:spcBef>
            </a:pPr>
            <a:r>
              <a:rPr lang="en-US" sz="2000" b="1">
                <a:solidFill>
                  <a:schemeClr val="tx1"/>
                </a:solidFill>
              </a:rPr>
              <a:t>for</a:t>
            </a:r>
            <a:r>
              <a:rPr lang="en-US" sz="2000">
                <a:solidFill>
                  <a:schemeClr val="accent2"/>
                </a:solidFill>
              </a:rPr>
              <a:t>  k </a:t>
            </a:r>
            <a:r>
              <a:rPr lang="en-US" sz="2000">
                <a:sym typeface="Symbol" pitchFamily="18" charset="2"/>
              </a:rPr>
              <a:t></a:t>
            </a:r>
            <a:r>
              <a:rPr lang="en-US" sz="2000">
                <a:solidFill>
                  <a:schemeClr val="accent2"/>
                </a:solidFill>
              </a:rPr>
              <a:t> 5 .. n  </a:t>
            </a:r>
            <a:r>
              <a:rPr lang="en-US" sz="2000" b="1">
                <a:solidFill>
                  <a:schemeClr val="tx1"/>
                </a:solidFill>
              </a:rPr>
              <a:t>do</a:t>
            </a:r>
          </a:p>
          <a:p>
            <a:pPr eaLnBrk="1" hangingPunct="1">
              <a:lnSpc>
                <a:spcPct val="100000"/>
              </a:lnSpc>
              <a:spcBef>
                <a:spcPct val="0"/>
              </a:spcBef>
            </a:pPr>
            <a:r>
              <a:rPr lang="en-US" sz="2000" b="1">
                <a:solidFill>
                  <a:schemeClr val="tx1"/>
                </a:solidFill>
                <a:sym typeface="Symbol" pitchFamily="18" charset="2"/>
              </a:rPr>
              <a:t>        for</a:t>
            </a:r>
            <a:r>
              <a:rPr lang="en-US" sz="2000">
                <a:sym typeface="Symbol" pitchFamily="18" charset="2"/>
              </a:rPr>
              <a:t> each facet f of </a:t>
            </a:r>
            <a:r>
              <a:rPr lang="en-US" sz="2000"/>
              <a:t>H</a:t>
            </a:r>
            <a:r>
              <a:rPr lang="en-US" sz="2000" baseline="-25000"/>
              <a:t>k-1</a:t>
            </a:r>
            <a:r>
              <a:rPr lang="en-US" sz="2000">
                <a:latin typeface="Lucida Calligraphy" pitchFamily="66" charset="0"/>
                <a:sym typeface="Symbol" pitchFamily="18" charset="2"/>
              </a:rPr>
              <a:t> </a:t>
            </a:r>
            <a:r>
              <a:rPr lang="en-US" sz="2000" b="1">
                <a:solidFill>
                  <a:schemeClr val="tx1"/>
                </a:solidFill>
                <a:sym typeface="Symbol" pitchFamily="18" charset="2"/>
              </a:rPr>
              <a:t>do</a:t>
            </a:r>
            <a:r>
              <a:rPr lang="en-US" sz="2000">
                <a:sym typeface="Symbol" pitchFamily="18" charset="2"/>
              </a:rPr>
              <a:t> </a:t>
            </a:r>
            <a:br>
              <a:rPr lang="en-US" sz="2000">
                <a:sym typeface="Symbol" pitchFamily="18" charset="2"/>
              </a:rPr>
            </a:br>
            <a:r>
              <a:rPr lang="en-US" sz="2000">
                <a:sym typeface="Symbol" pitchFamily="18" charset="2"/>
              </a:rPr>
              <a:t>	  </a:t>
            </a:r>
            <a:r>
              <a:rPr lang="en-US" sz="2000"/>
              <a:t>Compute volume of tetrahedron determined by f and p</a:t>
            </a:r>
            <a:r>
              <a:rPr lang="en-US" sz="2000" baseline="-25000"/>
              <a:t>k</a:t>
            </a:r>
            <a:r>
              <a:rPr lang="en-US" sz="2000"/>
              <a:t> </a:t>
            </a:r>
            <a:br>
              <a:rPr lang="en-US" sz="2000"/>
            </a:br>
            <a:r>
              <a:rPr lang="en-US" sz="2000"/>
              <a:t>	  mark f visible iff volume &lt; 0.   </a:t>
            </a:r>
            <a:r>
              <a:rPr lang="en-US" sz="2000">
                <a:solidFill>
                  <a:srgbClr val="FF3300"/>
                </a:solidFill>
                <a:latin typeface="Times New Roman" pitchFamily="18" charset="0"/>
              </a:rPr>
              <a:t>(*  p</a:t>
            </a:r>
            <a:r>
              <a:rPr lang="en-US" sz="2000" baseline="-25000">
                <a:solidFill>
                  <a:srgbClr val="FF3300"/>
                </a:solidFill>
                <a:latin typeface="Times New Roman" pitchFamily="18" charset="0"/>
              </a:rPr>
              <a:t>k</a:t>
            </a:r>
            <a:r>
              <a:rPr lang="en-US" sz="2000">
                <a:solidFill>
                  <a:srgbClr val="FF3300"/>
                </a:solidFill>
                <a:latin typeface="Times New Roman" pitchFamily="18" charset="0"/>
              </a:rPr>
              <a:t> is beyond f  *)</a:t>
            </a:r>
            <a:r>
              <a:rPr lang="en-US" sz="2000" b="1">
                <a:solidFill>
                  <a:schemeClr val="tx1"/>
                </a:solidFill>
              </a:rPr>
              <a:t/>
            </a:r>
            <a:br>
              <a:rPr lang="en-US" sz="2000" b="1">
                <a:solidFill>
                  <a:schemeClr val="tx1"/>
                </a:solidFill>
              </a:rPr>
            </a:br>
            <a:r>
              <a:rPr lang="en-US" sz="2000" b="1">
                <a:solidFill>
                  <a:schemeClr val="tx1"/>
                </a:solidFill>
              </a:rPr>
              <a:t>  end-for</a:t>
            </a:r>
            <a:br>
              <a:rPr lang="en-US" sz="2000" b="1">
                <a:solidFill>
                  <a:schemeClr val="tx1"/>
                </a:solidFill>
              </a:rPr>
            </a:br>
            <a:r>
              <a:rPr lang="en-US" sz="2000" b="1">
                <a:solidFill>
                  <a:schemeClr val="tx1"/>
                </a:solidFill>
              </a:rPr>
              <a:t>  if</a:t>
            </a:r>
            <a:r>
              <a:rPr lang="en-US" sz="2000"/>
              <a:t>  no facets are visible</a:t>
            </a:r>
            <a:br>
              <a:rPr lang="en-US" sz="2000"/>
            </a:br>
            <a:r>
              <a:rPr lang="en-US" sz="2000"/>
              <a:t>         </a:t>
            </a:r>
            <a:r>
              <a:rPr lang="en-US" sz="2000" b="1">
                <a:solidFill>
                  <a:schemeClr val="tx1"/>
                </a:solidFill>
              </a:rPr>
              <a:t>then</a:t>
            </a:r>
            <a:r>
              <a:rPr lang="en-US" sz="2000"/>
              <a:t>  discard p</a:t>
            </a:r>
            <a:r>
              <a:rPr lang="en-US" sz="2000" baseline="-25000"/>
              <a:t>k</a:t>
            </a:r>
            <a:r>
              <a:rPr lang="en-US" sz="2000"/>
              <a:t>   </a:t>
            </a:r>
            <a:r>
              <a:rPr lang="en-US" sz="2000">
                <a:solidFill>
                  <a:srgbClr val="FF3300"/>
                </a:solidFill>
                <a:latin typeface="Times New Roman" pitchFamily="18" charset="0"/>
              </a:rPr>
              <a:t>(* it’s inside H</a:t>
            </a:r>
            <a:r>
              <a:rPr lang="en-US" sz="2000" baseline="-25000">
                <a:solidFill>
                  <a:srgbClr val="FF3300"/>
                </a:solidFill>
                <a:latin typeface="Times New Roman" pitchFamily="18" charset="0"/>
              </a:rPr>
              <a:t>k-1</a:t>
            </a:r>
            <a:r>
              <a:rPr lang="en-US" sz="2000">
                <a:solidFill>
                  <a:srgbClr val="FF3300"/>
                </a:solidFill>
                <a:latin typeface="Times New Roman" pitchFamily="18" charset="0"/>
              </a:rPr>
              <a:t> *) </a:t>
            </a:r>
            <a:br>
              <a:rPr lang="en-US" sz="2000">
                <a:solidFill>
                  <a:srgbClr val="FF3300"/>
                </a:solidFill>
                <a:latin typeface="Times New Roman" pitchFamily="18" charset="0"/>
              </a:rPr>
            </a:br>
            <a:r>
              <a:rPr lang="en-US" sz="2000"/>
              <a:t>         </a:t>
            </a:r>
            <a:r>
              <a:rPr lang="en-US" sz="2000" b="1">
                <a:solidFill>
                  <a:schemeClr val="tx1"/>
                </a:solidFill>
              </a:rPr>
              <a:t>else  do</a:t>
            </a:r>
            <a:r>
              <a:rPr lang="en-US" sz="2000"/>
              <a:t/>
            </a:r>
            <a:br>
              <a:rPr lang="en-US" sz="2000"/>
            </a:br>
            <a:r>
              <a:rPr lang="en-US" sz="2000"/>
              <a:t>               </a:t>
            </a:r>
            <a:r>
              <a:rPr lang="en-US" sz="2000" b="1">
                <a:solidFill>
                  <a:schemeClr val="tx1"/>
                </a:solidFill>
                <a:sym typeface="Symbol" pitchFamily="18" charset="2"/>
              </a:rPr>
              <a:t>for</a:t>
            </a:r>
            <a:r>
              <a:rPr lang="en-US" sz="2000">
                <a:sym typeface="Symbol" pitchFamily="18" charset="2"/>
              </a:rPr>
              <a:t> each border edge e of </a:t>
            </a:r>
            <a:r>
              <a:rPr lang="en-US" sz="2000"/>
              <a:t>H</a:t>
            </a:r>
            <a:r>
              <a:rPr lang="en-US" sz="2000" baseline="-25000"/>
              <a:t>k-1</a:t>
            </a:r>
            <a:r>
              <a:rPr lang="en-US" sz="2000">
                <a:latin typeface="Lucida Calligraphy" pitchFamily="66" charset="0"/>
                <a:sym typeface="Symbol" pitchFamily="18" charset="2"/>
              </a:rPr>
              <a:t> </a:t>
            </a:r>
            <a:br>
              <a:rPr lang="en-US" sz="2000">
                <a:latin typeface="Lucida Calligraphy" pitchFamily="66" charset="0"/>
                <a:sym typeface="Symbol" pitchFamily="18" charset="2"/>
              </a:rPr>
            </a:br>
            <a:r>
              <a:rPr lang="en-US" sz="2000">
                <a:latin typeface="Lucida Calligraphy" pitchFamily="66" charset="0"/>
                <a:sym typeface="Symbol" pitchFamily="18" charset="2"/>
              </a:rPr>
              <a:t>                   </a:t>
            </a:r>
            <a:r>
              <a:rPr lang="en-US" sz="2000" b="1">
                <a:solidFill>
                  <a:schemeClr val="tx1"/>
                </a:solidFill>
                <a:sym typeface="Symbol" pitchFamily="18" charset="2"/>
              </a:rPr>
              <a:t>do</a:t>
            </a:r>
            <a:r>
              <a:rPr lang="en-US" sz="2000">
                <a:sym typeface="Symbol" pitchFamily="18" charset="2"/>
              </a:rPr>
              <a:t>  </a:t>
            </a:r>
            <a:r>
              <a:rPr lang="en-US" sz="1800">
                <a:sym typeface="Symbol" pitchFamily="18" charset="2"/>
              </a:rPr>
              <a:t>construct cone facet determined by e and </a:t>
            </a:r>
            <a:r>
              <a:rPr lang="en-US" sz="2000"/>
              <a:t>p</a:t>
            </a:r>
            <a:r>
              <a:rPr lang="en-US" sz="2000" baseline="-25000"/>
              <a:t>k</a:t>
            </a:r>
            <a:r>
              <a:rPr lang="en-US" sz="2000"/>
              <a:t>                 </a:t>
            </a:r>
            <a:r>
              <a:rPr lang="en-US" sz="2000">
                <a:sym typeface="Symbol" pitchFamily="18" charset="2"/>
              </a:rPr>
              <a:t/>
            </a:r>
            <a:br>
              <a:rPr lang="en-US" sz="2000">
                <a:sym typeface="Symbol" pitchFamily="18" charset="2"/>
              </a:rPr>
            </a:br>
            <a:r>
              <a:rPr lang="en-US" sz="2000">
                <a:sym typeface="Symbol" pitchFamily="18" charset="2"/>
              </a:rPr>
              <a:t>               </a:t>
            </a:r>
            <a:r>
              <a:rPr lang="en-US" sz="2000" b="1">
                <a:solidFill>
                  <a:schemeClr val="tx1"/>
                </a:solidFill>
                <a:sym typeface="Symbol" pitchFamily="18" charset="2"/>
              </a:rPr>
              <a:t>for</a:t>
            </a:r>
            <a:r>
              <a:rPr lang="en-US" sz="2000">
                <a:sym typeface="Symbol" pitchFamily="18" charset="2"/>
              </a:rPr>
              <a:t> each visible facet f  </a:t>
            </a:r>
            <a:r>
              <a:rPr lang="en-US" sz="2000" b="1">
                <a:solidFill>
                  <a:schemeClr val="tx1"/>
                </a:solidFill>
                <a:sym typeface="Symbol" pitchFamily="18" charset="2"/>
              </a:rPr>
              <a:t>do</a:t>
            </a:r>
            <a:r>
              <a:rPr lang="en-US" sz="2000">
                <a:sym typeface="Symbol" pitchFamily="18" charset="2"/>
              </a:rPr>
              <a:t>  </a:t>
            </a:r>
            <a:r>
              <a:rPr lang="en-US" sz="1800">
                <a:sym typeface="Symbol" pitchFamily="18" charset="2"/>
              </a:rPr>
              <a:t>delete f</a:t>
            </a:r>
            <a:br>
              <a:rPr lang="en-US" sz="1800">
                <a:sym typeface="Symbol" pitchFamily="18" charset="2"/>
              </a:rPr>
            </a:br>
            <a:r>
              <a:rPr lang="en-US" sz="2000">
                <a:sym typeface="Symbol" pitchFamily="18" charset="2"/>
              </a:rPr>
              <a:t>         update </a:t>
            </a:r>
            <a:r>
              <a:rPr lang="en-US" sz="2000"/>
              <a:t>H</a:t>
            </a:r>
            <a:r>
              <a:rPr lang="en-US" sz="2000" baseline="-25000"/>
              <a:t>k</a:t>
            </a:r>
            <a:r>
              <a:rPr lang="en-US" sz="2000">
                <a:sym typeface="Symbol" pitchFamily="18" charset="2"/>
              </a:rPr>
              <a:t> </a:t>
            </a:r>
          </a:p>
          <a:p>
            <a:pPr eaLnBrk="1" hangingPunct="1">
              <a:lnSpc>
                <a:spcPct val="100000"/>
              </a:lnSpc>
              <a:spcBef>
                <a:spcPct val="0"/>
              </a:spcBef>
            </a:pPr>
            <a:r>
              <a:rPr lang="en-US" sz="2000" b="1">
                <a:solidFill>
                  <a:schemeClr val="tx1"/>
                </a:solidFill>
              </a:rPr>
              <a:t>         end-if</a:t>
            </a:r>
          </a:p>
          <a:p>
            <a:pPr eaLnBrk="1" hangingPunct="1">
              <a:lnSpc>
                <a:spcPct val="100000"/>
              </a:lnSpc>
              <a:spcBef>
                <a:spcPct val="0"/>
              </a:spcBef>
            </a:pPr>
            <a:r>
              <a:rPr lang="en-US" sz="2000" b="1">
                <a:solidFill>
                  <a:schemeClr val="tx1"/>
                </a:solidFill>
              </a:rPr>
              <a:t>end-for</a:t>
            </a:r>
          </a:p>
          <a:p>
            <a:pPr eaLnBrk="1" hangingPunct="1">
              <a:lnSpc>
                <a:spcPct val="100000"/>
              </a:lnSpc>
              <a:spcBef>
                <a:spcPct val="0"/>
              </a:spcBef>
            </a:pPr>
            <a:r>
              <a:rPr lang="en-US" sz="2000" b="1">
                <a:solidFill>
                  <a:schemeClr val="tx1"/>
                </a:solidFill>
              </a:rPr>
              <a:t>return   </a:t>
            </a:r>
            <a:r>
              <a:rPr lang="en-US" sz="2000"/>
              <a:t>H</a:t>
            </a:r>
            <a:r>
              <a:rPr lang="en-US" sz="2000" baseline="-25000"/>
              <a:t>n</a:t>
            </a:r>
          </a:p>
          <a:p>
            <a:pPr eaLnBrk="1" hangingPunct="1">
              <a:lnSpc>
                <a:spcPct val="100000"/>
              </a:lnSpc>
              <a:spcBef>
                <a:spcPct val="0"/>
              </a:spcBef>
            </a:pPr>
            <a:r>
              <a:rPr lang="en-US" sz="2000" b="1">
                <a:solidFill>
                  <a:schemeClr val="tx1"/>
                </a:solidFill>
              </a:rPr>
              <a:t>end</a:t>
            </a:r>
          </a:p>
        </p:txBody>
      </p:sp>
      <p:sp>
        <p:nvSpPr>
          <p:cNvPr id="20483" name="Rectangle 4"/>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smtClean="0">
                <a:solidFill>
                  <a:schemeClr val="tx1"/>
                </a:solidFill>
                <a:latin typeface="Arial" pitchFamily="34" charset="0"/>
              </a:rPr>
              <a:t>Beneath-Beyond 3D CH Algorithm          </a:t>
            </a:r>
            <a:r>
              <a:rPr lang="en-US" sz="2400" smtClean="0">
                <a:solidFill>
                  <a:srgbClr val="FF3300"/>
                </a:solidFill>
                <a:latin typeface="Arial" pitchFamily="34" charset="0"/>
              </a:rPr>
              <a:t>O(n</a:t>
            </a:r>
            <a:r>
              <a:rPr lang="en-US" sz="2400" baseline="30000" smtClean="0">
                <a:solidFill>
                  <a:srgbClr val="FF3300"/>
                </a:solidFill>
                <a:latin typeface="Arial" pitchFamily="34" charset="0"/>
              </a:rPr>
              <a:t>2</a:t>
            </a:r>
            <a:r>
              <a:rPr lang="en-US" sz="2400" smtClean="0">
                <a:solidFill>
                  <a:srgbClr val="FF3300"/>
                </a:solidFill>
                <a:latin typeface="Arial" pitchFamily="34" charset="0"/>
              </a:rPr>
              <a:t>)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a:xfrm>
            <a:off x="533400" y="228600"/>
            <a:ext cx="7772400" cy="1676400"/>
          </a:xfrm>
          <a:noFill/>
        </p:spPr>
        <p:txBody>
          <a:bodyPr/>
          <a:lstStyle/>
          <a:p>
            <a:pPr eaLnBrk="1" hangingPunct="1"/>
            <a:r>
              <a:rPr lang="en-US" sz="6600" b="1" smtClean="0">
                <a:solidFill>
                  <a:srgbClr val="993366"/>
                </a:solidFill>
                <a:latin typeface="Algerian" pitchFamily="82" charset="0"/>
              </a:rPr>
              <a:t>TOICS</a:t>
            </a:r>
            <a:endParaRPr lang="en-US" sz="2000" b="1" i="1" smtClean="0">
              <a:solidFill>
                <a:srgbClr val="008000"/>
              </a:solidFill>
            </a:endParaRPr>
          </a:p>
        </p:txBody>
      </p:sp>
      <p:sp>
        <p:nvSpPr>
          <p:cNvPr id="3075" name="Text Box 9"/>
          <p:cNvSpPr txBox="1">
            <a:spLocks noChangeArrowheads="1"/>
          </p:cNvSpPr>
          <p:nvPr/>
        </p:nvSpPr>
        <p:spPr bwMode="auto">
          <a:xfrm>
            <a:off x="1066800" y="1981200"/>
            <a:ext cx="5853113" cy="394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81013" indent="-481013" eaLnBrk="0" hangingPunct="0">
              <a:defRPr sz="1600">
                <a:solidFill>
                  <a:schemeClr val="hlink"/>
                </a:solidFill>
                <a:latin typeface="Arial" pitchFamily="34" charset="0"/>
              </a:defRPr>
            </a:lvl1pPr>
            <a:lvl2pPr marL="1046163" indent="-3746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buFont typeface="Wingdings" pitchFamily="2" charset="2"/>
              <a:buChar char="q"/>
            </a:pPr>
            <a:r>
              <a:rPr lang="en-US" sz="3200"/>
              <a:t>General Facts on Polytopes</a:t>
            </a:r>
          </a:p>
          <a:p>
            <a:pPr eaLnBrk="1" hangingPunct="1">
              <a:buFont typeface="Wingdings" pitchFamily="2" charset="2"/>
              <a:buChar char="q"/>
            </a:pPr>
            <a:r>
              <a:rPr lang="en-US" sz="3200">
                <a:solidFill>
                  <a:srgbClr val="CC0000"/>
                </a:solidFill>
              </a:rPr>
              <a:t>Algorithms</a:t>
            </a:r>
          </a:p>
          <a:p>
            <a:pPr lvl="1" eaLnBrk="1" hangingPunct="1">
              <a:buFont typeface="Wingdings" pitchFamily="2" charset="2"/>
              <a:buChar char="Ø"/>
            </a:pPr>
            <a:r>
              <a:rPr lang="en-US" sz="3200">
                <a:solidFill>
                  <a:srgbClr val="CC0000"/>
                </a:solidFill>
              </a:rPr>
              <a:t> Gift Wrapping</a:t>
            </a:r>
          </a:p>
          <a:p>
            <a:pPr lvl="1" eaLnBrk="1" hangingPunct="1">
              <a:buFont typeface="Wingdings" pitchFamily="2" charset="2"/>
              <a:buChar char="Ø"/>
            </a:pPr>
            <a:r>
              <a:rPr lang="en-US" sz="3200">
                <a:solidFill>
                  <a:srgbClr val="CC0000"/>
                </a:solidFill>
              </a:rPr>
              <a:t> Beneath Beyond</a:t>
            </a:r>
          </a:p>
          <a:p>
            <a:pPr lvl="1" eaLnBrk="1" hangingPunct="1">
              <a:buFont typeface="Wingdings" pitchFamily="2" charset="2"/>
              <a:buChar char="Ø"/>
            </a:pPr>
            <a:r>
              <a:rPr lang="en-US" sz="3200">
                <a:solidFill>
                  <a:srgbClr val="CC0000"/>
                </a:solidFill>
              </a:rPr>
              <a:t> Divide-&amp;-Conquer</a:t>
            </a:r>
          </a:p>
          <a:p>
            <a:pPr lvl="1" eaLnBrk="1" hangingPunct="1">
              <a:buFont typeface="Wingdings" pitchFamily="2" charset="2"/>
              <a:buChar char="Ø"/>
            </a:pPr>
            <a:r>
              <a:rPr lang="en-US" sz="3200">
                <a:solidFill>
                  <a:srgbClr val="CC0000"/>
                </a:solidFill>
              </a:rPr>
              <a:t> Randomized Incremental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457200" y="1752600"/>
            <a:ext cx="7086600" cy="3397250"/>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2400" b="1">
                <a:solidFill>
                  <a:schemeClr val="tx1"/>
                </a:solidFill>
                <a:latin typeface="Times New Roman" pitchFamily="18" charset="0"/>
              </a:rPr>
              <a:t>Procedure CH(S):</a:t>
            </a:r>
          </a:p>
          <a:p>
            <a:pPr eaLnBrk="1" hangingPunct="1">
              <a:lnSpc>
                <a:spcPct val="100000"/>
              </a:lnSpc>
              <a:spcBef>
                <a:spcPct val="0"/>
              </a:spcBef>
              <a:buFontTx/>
              <a:buChar char="•"/>
            </a:pPr>
            <a:r>
              <a:rPr lang="en-US" sz="2400" b="1">
                <a:solidFill>
                  <a:srgbClr val="0000FF"/>
                </a:solidFill>
                <a:latin typeface="Times New Roman" pitchFamily="18" charset="0"/>
              </a:rPr>
              <a:t> </a:t>
            </a:r>
            <a:r>
              <a:rPr lang="en-US" sz="2400" b="1" u="sng">
                <a:solidFill>
                  <a:srgbClr val="FF5050"/>
                </a:solidFill>
                <a:latin typeface="Times New Roman" pitchFamily="18" charset="0"/>
              </a:rPr>
              <a:t>Base</a:t>
            </a:r>
            <a:r>
              <a:rPr lang="en-US" sz="2400">
                <a:solidFill>
                  <a:srgbClr val="0000FF"/>
                </a:solidFill>
                <a:latin typeface="Times New Roman" pitchFamily="18" charset="0"/>
              </a:rPr>
              <a:t>:     </a:t>
            </a:r>
            <a:r>
              <a:rPr lang="en-US" sz="2400" b="1">
                <a:solidFill>
                  <a:schemeClr val="tx1"/>
                </a:solidFill>
                <a:latin typeface="Times New Roman" pitchFamily="18" charset="0"/>
              </a:rPr>
              <a:t>if</a:t>
            </a:r>
            <a:r>
              <a:rPr lang="en-US" sz="2400">
                <a:solidFill>
                  <a:srgbClr val="0000FF"/>
                </a:solidFill>
                <a:latin typeface="Times New Roman" pitchFamily="18" charset="0"/>
              </a:rPr>
              <a:t> |S| </a:t>
            </a:r>
            <a:r>
              <a:rPr lang="en-US" sz="2400">
                <a:solidFill>
                  <a:srgbClr val="0000FF"/>
                </a:solidFill>
                <a:latin typeface="Times New Roman" pitchFamily="18" charset="0"/>
                <a:sym typeface="Symbol" pitchFamily="18" charset="2"/>
              </a:rPr>
              <a:t> </a:t>
            </a:r>
            <a:r>
              <a:rPr lang="en-US" sz="2400">
                <a:solidFill>
                  <a:srgbClr val="0000FF"/>
                </a:solidFill>
                <a:latin typeface="Times New Roman" pitchFamily="18" charset="0"/>
              </a:rPr>
              <a:t>7 </a:t>
            </a:r>
            <a:r>
              <a:rPr lang="en-US" sz="2400" b="1">
                <a:solidFill>
                  <a:schemeClr val="tx1"/>
                </a:solidFill>
                <a:latin typeface="Times New Roman" pitchFamily="18" charset="0"/>
              </a:rPr>
              <a:t>then return</a:t>
            </a:r>
            <a:r>
              <a:rPr lang="en-US" sz="2400">
                <a:solidFill>
                  <a:srgbClr val="0000FF"/>
                </a:solidFill>
                <a:latin typeface="Times New Roman" pitchFamily="18" charset="0"/>
              </a:rPr>
              <a:t>  trivial answer.</a:t>
            </a:r>
            <a:br>
              <a:rPr lang="en-US" sz="2400">
                <a:solidFill>
                  <a:srgbClr val="0000FF"/>
                </a:solidFill>
                <a:latin typeface="Times New Roman" pitchFamily="18" charset="0"/>
              </a:rPr>
            </a:br>
            <a:endParaRPr lang="en-US" sz="2400">
              <a:solidFill>
                <a:srgbClr val="0000FF"/>
              </a:solidFill>
              <a:latin typeface="Times New Roman" pitchFamily="18" charset="0"/>
            </a:endParaRPr>
          </a:p>
          <a:p>
            <a:pPr eaLnBrk="1" hangingPunct="1">
              <a:lnSpc>
                <a:spcPct val="100000"/>
              </a:lnSpc>
              <a:spcBef>
                <a:spcPct val="0"/>
              </a:spcBef>
              <a:buFontTx/>
              <a:buChar char="•"/>
            </a:pPr>
            <a:r>
              <a:rPr lang="en-US" sz="2400" b="1">
                <a:solidFill>
                  <a:srgbClr val="0000FF"/>
                </a:solidFill>
                <a:latin typeface="Times New Roman" pitchFamily="18" charset="0"/>
              </a:rPr>
              <a:t> </a:t>
            </a:r>
            <a:r>
              <a:rPr lang="en-US" sz="2400" b="1" u="sng">
                <a:solidFill>
                  <a:srgbClr val="FF5050"/>
                </a:solidFill>
                <a:latin typeface="Times New Roman" pitchFamily="18" charset="0"/>
              </a:rPr>
              <a:t>Divide</a:t>
            </a:r>
            <a:r>
              <a:rPr lang="en-US" sz="2400">
                <a:solidFill>
                  <a:srgbClr val="0000FF"/>
                </a:solidFill>
                <a:latin typeface="Times New Roman" pitchFamily="18" charset="0"/>
              </a:rPr>
              <a:t>:   Partition S into two (almost) equal halves </a:t>
            </a:r>
            <a:br>
              <a:rPr lang="en-US" sz="2400">
                <a:solidFill>
                  <a:srgbClr val="0000FF"/>
                </a:solidFill>
                <a:latin typeface="Times New Roman" pitchFamily="18" charset="0"/>
              </a:rPr>
            </a:br>
            <a:r>
              <a:rPr lang="en-US" sz="2400">
                <a:solidFill>
                  <a:srgbClr val="0000FF"/>
                </a:solidFill>
                <a:latin typeface="Times New Roman" pitchFamily="18" charset="0"/>
              </a:rPr>
              <a:t>	          L and R around the </a:t>
            </a:r>
            <a:r>
              <a:rPr lang="en-US" sz="2400">
                <a:solidFill>
                  <a:srgbClr val="FF5050"/>
                </a:solidFill>
                <a:latin typeface="Times New Roman" pitchFamily="18" charset="0"/>
              </a:rPr>
              <a:t>x-median</a:t>
            </a:r>
            <a:r>
              <a:rPr lang="en-US" sz="2400">
                <a:solidFill>
                  <a:srgbClr val="0000FF"/>
                </a:solidFill>
                <a:latin typeface="Times New Roman" pitchFamily="18" charset="0"/>
              </a:rPr>
              <a:t> of S.</a:t>
            </a:r>
            <a:br>
              <a:rPr lang="en-US" sz="2400">
                <a:solidFill>
                  <a:srgbClr val="0000FF"/>
                </a:solidFill>
                <a:latin typeface="Times New Roman" pitchFamily="18" charset="0"/>
              </a:rPr>
            </a:br>
            <a:endParaRPr lang="en-US" sz="2400">
              <a:solidFill>
                <a:srgbClr val="0000FF"/>
              </a:solidFill>
              <a:latin typeface="Times New Roman" pitchFamily="18" charset="0"/>
            </a:endParaRPr>
          </a:p>
          <a:p>
            <a:pPr eaLnBrk="1" hangingPunct="1">
              <a:lnSpc>
                <a:spcPct val="100000"/>
              </a:lnSpc>
              <a:spcBef>
                <a:spcPct val="0"/>
              </a:spcBef>
              <a:buFontTx/>
              <a:buChar char="•"/>
            </a:pPr>
            <a:r>
              <a:rPr lang="en-US" sz="2400" b="1">
                <a:solidFill>
                  <a:srgbClr val="0000FF"/>
                </a:solidFill>
                <a:latin typeface="Times New Roman" pitchFamily="18" charset="0"/>
              </a:rPr>
              <a:t> </a:t>
            </a:r>
            <a:r>
              <a:rPr lang="en-US" sz="2400" b="1" u="sng">
                <a:solidFill>
                  <a:srgbClr val="FF5050"/>
                </a:solidFill>
                <a:latin typeface="Times New Roman" pitchFamily="18" charset="0"/>
              </a:rPr>
              <a:t>Conquer</a:t>
            </a:r>
            <a:r>
              <a:rPr lang="en-US" sz="2400">
                <a:solidFill>
                  <a:srgbClr val="0000FF"/>
                </a:solidFill>
                <a:latin typeface="Times New Roman" pitchFamily="18" charset="0"/>
              </a:rPr>
              <a:t>: P</a:t>
            </a:r>
            <a:r>
              <a:rPr lang="en-US" sz="2400" baseline="-25000">
                <a:solidFill>
                  <a:srgbClr val="0000FF"/>
                </a:solidFill>
                <a:latin typeface="Times New Roman" pitchFamily="18" charset="0"/>
              </a:rPr>
              <a:t>1</a:t>
            </a:r>
            <a:r>
              <a:rPr lang="en-US" sz="2400">
                <a:solidFill>
                  <a:srgbClr val="0000FF"/>
                </a:solidFill>
                <a:latin typeface="Times New Roman" pitchFamily="18" charset="0"/>
              </a:rPr>
              <a:t> </a:t>
            </a:r>
            <a:r>
              <a:rPr lang="en-US" sz="2000">
                <a:sym typeface="Symbol" pitchFamily="18" charset="2"/>
              </a:rPr>
              <a:t></a:t>
            </a:r>
            <a:r>
              <a:rPr lang="en-US" sz="2400">
                <a:solidFill>
                  <a:srgbClr val="0000FF"/>
                </a:solidFill>
                <a:latin typeface="Times New Roman" pitchFamily="18" charset="0"/>
              </a:rPr>
              <a:t> CH(L)   &amp;   P</a:t>
            </a:r>
            <a:r>
              <a:rPr lang="en-US" sz="2400" baseline="-25000">
                <a:solidFill>
                  <a:srgbClr val="0000FF"/>
                </a:solidFill>
                <a:latin typeface="Times New Roman" pitchFamily="18" charset="0"/>
              </a:rPr>
              <a:t>2</a:t>
            </a:r>
            <a:r>
              <a:rPr lang="en-US" sz="2400">
                <a:solidFill>
                  <a:srgbClr val="0000FF"/>
                </a:solidFill>
                <a:latin typeface="Times New Roman" pitchFamily="18" charset="0"/>
              </a:rPr>
              <a:t> </a:t>
            </a:r>
            <a:r>
              <a:rPr lang="en-US" sz="2000">
                <a:sym typeface="Symbol" pitchFamily="18" charset="2"/>
              </a:rPr>
              <a:t></a:t>
            </a:r>
            <a:r>
              <a:rPr lang="en-US" sz="2400">
                <a:solidFill>
                  <a:srgbClr val="0000FF"/>
                </a:solidFill>
                <a:latin typeface="Times New Roman" pitchFamily="18" charset="0"/>
              </a:rPr>
              <a:t> CH(R).</a:t>
            </a:r>
            <a:br>
              <a:rPr lang="en-US" sz="2400">
                <a:solidFill>
                  <a:srgbClr val="0000FF"/>
                </a:solidFill>
                <a:latin typeface="Times New Roman" pitchFamily="18" charset="0"/>
              </a:rPr>
            </a:br>
            <a:endParaRPr lang="en-US" sz="2400">
              <a:solidFill>
                <a:srgbClr val="0000FF"/>
              </a:solidFill>
              <a:latin typeface="Times New Roman" pitchFamily="18" charset="0"/>
            </a:endParaRPr>
          </a:p>
          <a:p>
            <a:pPr eaLnBrk="1" hangingPunct="1">
              <a:lnSpc>
                <a:spcPct val="100000"/>
              </a:lnSpc>
              <a:spcBef>
                <a:spcPct val="0"/>
              </a:spcBef>
              <a:buFontTx/>
              <a:buChar char="•"/>
            </a:pPr>
            <a:r>
              <a:rPr lang="en-US" sz="2400" b="1">
                <a:solidFill>
                  <a:srgbClr val="0000FF"/>
                </a:solidFill>
                <a:latin typeface="Times New Roman" pitchFamily="18" charset="0"/>
              </a:rPr>
              <a:t> </a:t>
            </a:r>
            <a:r>
              <a:rPr lang="en-US" sz="2400" b="1" u="sng">
                <a:solidFill>
                  <a:srgbClr val="FF5050"/>
                </a:solidFill>
                <a:latin typeface="Times New Roman" pitchFamily="18" charset="0"/>
              </a:rPr>
              <a:t>Merge</a:t>
            </a:r>
            <a:r>
              <a:rPr lang="en-US" sz="2400">
                <a:solidFill>
                  <a:srgbClr val="0000FF"/>
                </a:solidFill>
                <a:latin typeface="Times New Roman" pitchFamily="18" charset="0"/>
              </a:rPr>
              <a:t>:   P </a:t>
            </a:r>
            <a:r>
              <a:rPr lang="en-US" sz="2000">
                <a:sym typeface="Symbol" pitchFamily="18" charset="2"/>
              </a:rPr>
              <a:t></a:t>
            </a:r>
            <a:r>
              <a:rPr lang="en-US" sz="2400">
                <a:solidFill>
                  <a:srgbClr val="0000FF"/>
                </a:solidFill>
                <a:latin typeface="Times New Roman" pitchFamily="18" charset="0"/>
              </a:rPr>
              <a:t> MERGE (P</a:t>
            </a:r>
            <a:r>
              <a:rPr lang="en-US" sz="2400" baseline="-25000">
                <a:solidFill>
                  <a:srgbClr val="0000FF"/>
                </a:solidFill>
                <a:latin typeface="Times New Roman" pitchFamily="18" charset="0"/>
              </a:rPr>
              <a:t>1</a:t>
            </a:r>
            <a:r>
              <a:rPr lang="en-US" sz="2400">
                <a:solidFill>
                  <a:srgbClr val="0000FF"/>
                </a:solidFill>
                <a:latin typeface="Times New Roman" pitchFamily="18" charset="0"/>
              </a:rPr>
              <a:t> </a:t>
            </a:r>
            <a:r>
              <a:rPr lang="en-US" sz="2000">
                <a:sym typeface="Symbol" pitchFamily="18" charset="2"/>
              </a:rPr>
              <a:t>,</a:t>
            </a:r>
            <a:r>
              <a:rPr lang="en-US" sz="2400">
                <a:solidFill>
                  <a:srgbClr val="0000FF"/>
                </a:solidFill>
                <a:latin typeface="Times New Roman" pitchFamily="18" charset="0"/>
              </a:rPr>
              <a:t> P</a:t>
            </a:r>
            <a:r>
              <a:rPr lang="en-US" sz="2400" baseline="-25000">
                <a:solidFill>
                  <a:srgbClr val="0000FF"/>
                </a:solidFill>
                <a:latin typeface="Times New Roman" pitchFamily="18" charset="0"/>
              </a:rPr>
              <a:t>2</a:t>
            </a:r>
            <a:r>
              <a:rPr lang="en-US" sz="2400">
                <a:solidFill>
                  <a:srgbClr val="0000FF"/>
                </a:solidFill>
                <a:latin typeface="Times New Roman" pitchFamily="18" charset="0"/>
              </a:rPr>
              <a:t>)     </a:t>
            </a:r>
            <a:r>
              <a:rPr lang="en-US" sz="2400">
                <a:solidFill>
                  <a:srgbClr val="FF5050"/>
                </a:solidFill>
                <a:latin typeface="Times New Roman" pitchFamily="18" charset="0"/>
              </a:rPr>
              <a:t>(See next page.)</a:t>
            </a:r>
          </a:p>
        </p:txBody>
      </p:sp>
      <p:sp>
        <p:nvSpPr>
          <p:cNvPr id="21507" name="Text Box 4"/>
          <p:cNvSpPr txBox="1">
            <a:spLocks noChangeArrowheads="1"/>
          </p:cNvSpPr>
          <p:nvPr/>
        </p:nvSpPr>
        <p:spPr bwMode="auto">
          <a:xfrm>
            <a:off x="7772400" y="220980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a:solidFill>
                  <a:srgbClr val="FF5050"/>
                </a:solidFill>
                <a:latin typeface="Times New Roman" pitchFamily="18" charset="0"/>
              </a:rPr>
              <a:t>O(1)</a:t>
            </a:r>
          </a:p>
        </p:txBody>
      </p:sp>
      <p:sp>
        <p:nvSpPr>
          <p:cNvPr id="21508" name="Rectangle 5"/>
          <p:cNvSpPr>
            <a:spLocks noChangeArrowheads="1"/>
          </p:cNvSpPr>
          <p:nvPr/>
        </p:nvSpPr>
        <p:spPr bwMode="auto">
          <a:xfrm>
            <a:off x="7772400" y="312420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1800">
                <a:solidFill>
                  <a:srgbClr val="FF5050"/>
                </a:solidFill>
                <a:latin typeface="Times New Roman" pitchFamily="18" charset="0"/>
              </a:rPr>
              <a:t>O(n)</a:t>
            </a:r>
          </a:p>
        </p:txBody>
      </p:sp>
      <p:sp>
        <p:nvSpPr>
          <p:cNvPr id="21509" name="Rectangle 6"/>
          <p:cNvSpPr>
            <a:spLocks noChangeArrowheads="1"/>
          </p:cNvSpPr>
          <p:nvPr/>
        </p:nvSpPr>
        <p:spPr bwMode="auto">
          <a:xfrm>
            <a:off x="7696200" y="39624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1800">
                <a:solidFill>
                  <a:srgbClr val="FF5050"/>
                </a:solidFill>
                <a:latin typeface="Times New Roman" pitchFamily="18" charset="0"/>
              </a:rPr>
              <a:t>2T(n/2)</a:t>
            </a:r>
          </a:p>
        </p:txBody>
      </p:sp>
      <p:sp>
        <p:nvSpPr>
          <p:cNvPr id="21510" name="Rectangle 7"/>
          <p:cNvSpPr>
            <a:spLocks noChangeArrowheads="1"/>
          </p:cNvSpPr>
          <p:nvPr/>
        </p:nvSpPr>
        <p:spPr bwMode="auto">
          <a:xfrm>
            <a:off x="7772400" y="480060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1800">
                <a:solidFill>
                  <a:srgbClr val="FF5050"/>
                </a:solidFill>
                <a:latin typeface="Times New Roman" pitchFamily="18" charset="0"/>
              </a:rPr>
              <a:t>O(n)</a:t>
            </a:r>
          </a:p>
        </p:txBody>
      </p:sp>
      <p:sp>
        <p:nvSpPr>
          <p:cNvPr id="21511" name="Rectangle 8"/>
          <p:cNvSpPr>
            <a:spLocks noChangeArrowheads="1"/>
          </p:cNvSpPr>
          <p:nvPr/>
        </p:nvSpPr>
        <p:spPr bwMode="auto">
          <a:xfrm>
            <a:off x="7543800" y="1676400"/>
            <a:ext cx="776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1800">
                <a:solidFill>
                  <a:srgbClr val="FF5050"/>
                </a:solidFill>
                <a:latin typeface="Times New Roman" pitchFamily="18" charset="0"/>
              </a:rPr>
              <a:t>T(n) =</a:t>
            </a:r>
          </a:p>
        </p:txBody>
      </p:sp>
      <p:sp>
        <p:nvSpPr>
          <p:cNvPr id="21512" name="Rectangle 9"/>
          <p:cNvSpPr>
            <a:spLocks noChangeArrowheads="1"/>
          </p:cNvSpPr>
          <p:nvPr/>
        </p:nvSpPr>
        <p:spPr bwMode="auto">
          <a:xfrm>
            <a:off x="7620000" y="259080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1800" b="1">
                <a:solidFill>
                  <a:srgbClr val="FF5050"/>
                </a:solidFill>
                <a:latin typeface="Times New Roman" pitchFamily="18" charset="0"/>
              </a:rPr>
              <a:t>or</a:t>
            </a:r>
          </a:p>
        </p:txBody>
      </p:sp>
      <p:sp>
        <p:nvSpPr>
          <p:cNvPr id="21513" name="Rectangle 10"/>
          <p:cNvSpPr>
            <a:spLocks noChangeArrowheads="1"/>
          </p:cNvSpPr>
          <p:nvPr/>
        </p:nvSpPr>
        <p:spPr bwMode="auto">
          <a:xfrm>
            <a:off x="7924800" y="4395788"/>
            <a:ext cx="328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2000" b="1">
                <a:solidFill>
                  <a:srgbClr val="FF5050"/>
                </a:solidFill>
                <a:latin typeface="Times New Roman" pitchFamily="18" charset="0"/>
              </a:rPr>
              <a:t>+</a:t>
            </a:r>
          </a:p>
        </p:txBody>
      </p:sp>
      <p:sp>
        <p:nvSpPr>
          <p:cNvPr id="21514" name="Rectangle 11"/>
          <p:cNvSpPr>
            <a:spLocks noChangeArrowheads="1"/>
          </p:cNvSpPr>
          <p:nvPr/>
        </p:nvSpPr>
        <p:spPr bwMode="auto">
          <a:xfrm>
            <a:off x="7924800" y="3557588"/>
            <a:ext cx="328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pPr>
            <a:r>
              <a:rPr lang="en-US" sz="2000" b="1">
                <a:solidFill>
                  <a:srgbClr val="FF5050"/>
                </a:solidFill>
                <a:latin typeface="Times New Roman" pitchFamily="18" charset="0"/>
              </a:rPr>
              <a:t>+</a:t>
            </a:r>
          </a:p>
        </p:txBody>
      </p:sp>
      <p:sp>
        <p:nvSpPr>
          <p:cNvPr id="21515" name="Text Box 12"/>
          <p:cNvSpPr txBox="1">
            <a:spLocks noChangeArrowheads="1"/>
          </p:cNvSpPr>
          <p:nvPr/>
        </p:nvSpPr>
        <p:spPr bwMode="auto">
          <a:xfrm>
            <a:off x="457200" y="5638800"/>
            <a:ext cx="5343525" cy="841375"/>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2400">
                <a:solidFill>
                  <a:srgbClr val="FF5050"/>
                </a:solidFill>
                <a:latin typeface="Times New Roman" pitchFamily="18" charset="0"/>
              </a:rPr>
              <a:t>T(n) = 2 T(n/2) + O(n) = O( n log n).</a:t>
            </a:r>
            <a:br>
              <a:rPr lang="en-US" sz="2400">
                <a:solidFill>
                  <a:srgbClr val="FF5050"/>
                </a:solidFill>
                <a:latin typeface="Times New Roman" pitchFamily="18" charset="0"/>
              </a:rPr>
            </a:br>
            <a:r>
              <a:rPr lang="en-US" sz="2400">
                <a:solidFill>
                  <a:srgbClr val="006699"/>
                </a:solidFill>
                <a:latin typeface="Times New Roman" pitchFamily="18" charset="0"/>
              </a:rPr>
              <a:t>Matches with the lower bound </a:t>
            </a:r>
            <a:r>
              <a:rPr lang="en-US" sz="2400">
                <a:solidFill>
                  <a:srgbClr val="006699"/>
                </a:solidFill>
                <a:latin typeface="Symbol" pitchFamily="18" charset="2"/>
              </a:rPr>
              <a:t>W</a:t>
            </a:r>
            <a:r>
              <a:rPr lang="en-US" sz="2400">
                <a:solidFill>
                  <a:srgbClr val="006699"/>
                </a:solidFill>
                <a:latin typeface="Times New Roman" pitchFamily="18" charset="0"/>
              </a:rPr>
              <a:t>(n log n).</a:t>
            </a:r>
          </a:p>
        </p:txBody>
      </p:sp>
      <p:sp>
        <p:nvSpPr>
          <p:cNvPr id="21516" name="Rectangle 14"/>
          <p:cNvSpPr>
            <a:spLocks noChangeArrowheads="1"/>
          </p:cNvSpPr>
          <p:nvPr/>
        </p:nvSpPr>
        <p:spPr bwMode="auto">
          <a:xfrm>
            <a:off x="457200" y="838200"/>
            <a:ext cx="7696200" cy="73025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buFontTx/>
              <a:buChar char="•"/>
            </a:pPr>
            <a:r>
              <a:rPr lang="en-US" sz="2000">
                <a:latin typeface="Times New Roman" pitchFamily="18" charset="0"/>
              </a:rPr>
              <a:t>      Pre-sort p</a:t>
            </a:r>
            <a:r>
              <a:rPr lang="en-US" sz="2000" baseline="-25000">
                <a:latin typeface="Times New Roman" pitchFamily="18" charset="0"/>
              </a:rPr>
              <a:t>1</a:t>
            </a:r>
            <a:r>
              <a:rPr lang="en-US" sz="2000">
                <a:latin typeface="Times New Roman" pitchFamily="18" charset="0"/>
              </a:rPr>
              <a:t>, p</a:t>
            </a:r>
            <a:r>
              <a:rPr lang="en-US" sz="2000" baseline="-25000">
                <a:latin typeface="Times New Roman" pitchFamily="18" charset="0"/>
              </a:rPr>
              <a:t>2</a:t>
            </a:r>
            <a:r>
              <a:rPr lang="en-US" sz="2000">
                <a:latin typeface="Times New Roman" pitchFamily="18" charset="0"/>
              </a:rPr>
              <a:t>, … , p</a:t>
            </a:r>
            <a:r>
              <a:rPr lang="en-US" sz="2000" baseline="-25000">
                <a:latin typeface="Times New Roman" pitchFamily="18" charset="0"/>
              </a:rPr>
              <a:t>n</a:t>
            </a:r>
            <a:r>
              <a:rPr lang="en-US" sz="2000">
                <a:latin typeface="Times New Roman" pitchFamily="18" charset="0"/>
              </a:rPr>
              <a:t> lexicographically on (x, y, z).</a:t>
            </a:r>
          </a:p>
          <a:p>
            <a:pPr>
              <a:lnSpc>
                <a:spcPct val="75000"/>
              </a:lnSpc>
              <a:buFontTx/>
              <a:buChar char="•"/>
            </a:pPr>
            <a:r>
              <a:rPr lang="en-US" sz="2000">
                <a:latin typeface="Times New Roman" pitchFamily="18" charset="0"/>
              </a:rPr>
              <a:t>      Call CH({p</a:t>
            </a:r>
            <a:r>
              <a:rPr lang="en-US" sz="2000" baseline="-25000">
                <a:latin typeface="Times New Roman" pitchFamily="18" charset="0"/>
              </a:rPr>
              <a:t>1</a:t>
            </a:r>
            <a:r>
              <a:rPr lang="en-US" sz="2000">
                <a:latin typeface="Times New Roman" pitchFamily="18" charset="0"/>
              </a:rPr>
              <a:t>, p</a:t>
            </a:r>
            <a:r>
              <a:rPr lang="en-US" sz="2000" baseline="-25000">
                <a:latin typeface="Times New Roman" pitchFamily="18" charset="0"/>
              </a:rPr>
              <a:t>2</a:t>
            </a:r>
            <a:r>
              <a:rPr lang="en-US" sz="2000">
                <a:latin typeface="Times New Roman" pitchFamily="18" charset="0"/>
              </a:rPr>
              <a:t>, … , p</a:t>
            </a:r>
            <a:r>
              <a:rPr lang="en-US" sz="2000" baseline="-25000">
                <a:latin typeface="Times New Roman" pitchFamily="18" charset="0"/>
              </a:rPr>
              <a:t>n</a:t>
            </a:r>
            <a:r>
              <a:rPr lang="en-US" sz="2000">
                <a:latin typeface="Times New Roman" pitchFamily="18" charset="0"/>
              </a:rPr>
              <a:t> }).</a:t>
            </a:r>
          </a:p>
        </p:txBody>
      </p:sp>
      <p:sp>
        <p:nvSpPr>
          <p:cNvPr id="21517" name="Rectangle 15"/>
          <p:cNvSpPr>
            <a:spLocks noGrp="1" noChangeArrowheads="1"/>
          </p:cNvSpPr>
          <p:nvPr>
            <p:ph type="title"/>
          </p:nvPr>
        </p:nvSpPr>
        <p:spPr>
          <a:xfrm>
            <a:off x="457200" y="152400"/>
            <a:ext cx="7696200" cy="533400"/>
          </a:xfrm>
          <a:solidFill>
            <a:srgbClr val="FFFF99"/>
          </a:solidFill>
          <a:ln>
            <a:solidFill>
              <a:schemeClr val="hlink"/>
            </a:solidFill>
            <a:miter lim="800000"/>
            <a:headEnd/>
            <a:tailEnd/>
          </a:ln>
        </p:spPr>
        <p:txBody>
          <a:bodyPr/>
          <a:lstStyle/>
          <a:p>
            <a:pPr algn="l" eaLnBrk="1" hangingPunct="1"/>
            <a:r>
              <a:rPr lang="en-US" sz="2400" smtClean="0">
                <a:solidFill>
                  <a:schemeClr val="tx1"/>
                </a:solidFill>
                <a:latin typeface="Arial" pitchFamily="34" charset="0"/>
              </a:rPr>
              <a:t>Divide-&amp;-Conquer 3D CH Algorithm</a:t>
            </a:r>
            <a:r>
              <a:rPr lang="en-US" sz="2400" smtClean="0">
                <a:solidFill>
                  <a:schemeClr val="hlink"/>
                </a:solidFill>
                <a:latin typeface="Arial" pitchFamily="34" charset="0"/>
              </a:rPr>
              <a:t> </a:t>
            </a:r>
            <a:r>
              <a:rPr lang="en-US" sz="2000" smtClean="0">
                <a:solidFill>
                  <a:srgbClr val="FF3300"/>
                </a:solidFill>
                <a:latin typeface="Arial" pitchFamily="34" charset="0"/>
              </a:rPr>
              <a:t>[Preparata-Hong,1977]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103" descr="70%"/>
          <p:cNvSpPr>
            <a:spLocks/>
          </p:cNvSpPr>
          <p:nvPr/>
        </p:nvSpPr>
        <p:spPr bwMode="auto">
          <a:xfrm>
            <a:off x="5410200" y="3962400"/>
            <a:ext cx="2286000" cy="381000"/>
          </a:xfrm>
          <a:custGeom>
            <a:avLst/>
            <a:gdLst>
              <a:gd name="T0" fmla="*/ 0 w 1440"/>
              <a:gd name="T1" fmla="*/ 381000 h 240"/>
              <a:gd name="T2" fmla="*/ 2286000 w 1440"/>
              <a:gd name="T3" fmla="*/ 228600 h 240"/>
              <a:gd name="T4" fmla="*/ 304800 w 1440"/>
              <a:gd name="T5" fmla="*/ 0 h 240"/>
              <a:gd name="T6" fmla="*/ 0 w 144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0" h="240">
                <a:moveTo>
                  <a:pt x="0" y="240"/>
                </a:moveTo>
                <a:lnTo>
                  <a:pt x="1440" y="144"/>
                </a:lnTo>
                <a:lnTo>
                  <a:pt x="192" y="0"/>
                </a:lnTo>
                <a:lnTo>
                  <a:pt x="0" y="240"/>
                </a:lnTo>
                <a:close/>
              </a:path>
            </a:pathLst>
          </a:custGeom>
          <a:pattFill prst="pct70">
            <a:fgClr>
              <a:srgbClr val="FF6600"/>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1" name="Freeform 94" descr="75%"/>
          <p:cNvSpPr>
            <a:spLocks/>
          </p:cNvSpPr>
          <p:nvPr/>
        </p:nvSpPr>
        <p:spPr bwMode="auto">
          <a:xfrm>
            <a:off x="5715000" y="5410200"/>
            <a:ext cx="2057400" cy="533400"/>
          </a:xfrm>
          <a:custGeom>
            <a:avLst/>
            <a:gdLst>
              <a:gd name="T0" fmla="*/ 0 w 1296"/>
              <a:gd name="T1" fmla="*/ 304800 h 336"/>
              <a:gd name="T2" fmla="*/ 381000 w 1296"/>
              <a:gd name="T3" fmla="*/ 0 h 336"/>
              <a:gd name="T4" fmla="*/ 2057400 w 1296"/>
              <a:gd name="T5" fmla="*/ 533400 h 336"/>
              <a:gd name="T6" fmla="*/ 0 w 1296"/>
              <a:gd name="T7" fmla="*/ 30480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6" h="336">
                <a:moveTo>
                  <a:pt x="0" y="192"/>
                </a:moveTo>
                <a:lnTo>
                  <a:pt x="240" y="0"/>
                </a:lnTo>
                <a:lnTo>
                  <a:pt x="1296" y="336"/>
                </a:lnTo>
                <a:lnTo>
                  <a:pt x="0" y="192"/>
                </a:lnTo>
                <a:close/>
              </a:path>
            </a:pathLst>
          </a:custGeom>
          <a:pattFill prst="pct75">
            <a:fgClr>
              <a:schemeClr val="folHlink"/>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2" name="Freeform 95" descr="70%"/>
          <p:cNvSpPr>
            <a:spLocks/>
          </p:cNvSpPr>
          <p:nvPr/>
        </p:nvSpPr>
        <p:spPr bwMode="auto">
          <a:xfrm>
            <a:off x="6096000" y="5410200"/>
            <a:ext cx="1676400" cy="533400"/>
          </a:xfrm>
          <a:custGeom>
            <a:avLst/>
            <a:gdLst>
              <a:gd name="T0" fmla="*/ 0 w 1056"/>
              <a:gd name="T1" fmla="*/ 0 h 336"/>
              <a:gd name="T2" fmla="*/ 1676400 w 1056"/>
              <a:gd name="T3" fmla="*/ 533400 h 336"/>
              <a:gd name="T4" fmla="*/ 1006475 w 1056"/>
              <a:gd name="T5" fmla="*/ 144463 h 336"/>
              <a:gd name="T6" fmla="*/ 0 w 105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6" h="336">
                <a:moveTo>
                  <a:pt x="0" y="0"/>
                </a:moveTo>
                <a:lnTo>
                  <a:pt x="1056" y="336"/>
                </a:lnTo>
                <a:lnTo>
                  <a:pt x="634" y="91"/>
                </a:lnTo>
                <a:lnTo>
                  <a:pt x="0" y="0"/>
                </a:lnTo>
                <a:close/>
              </a:path>
            </a:pathLst>
          </a:custGeom>
          <a:pattFill prst="pct70">
            <a:fgClr>
              <a:srgbClr val="0099CC"/>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3" name="Freeform 96" descr="70%"/>
          <p:cNvSpPr>
            <a:spLocks/>
          </p:cNvSpPr>
          <p:nvPr/>
        </p:nvSpPr>
        <p:spPr bwMode="auto">
          <a:xfrm>
            <a:off x="6096000" y="5246688"/>
            <a:ext cx="1592263" cy="307975"/>
          </a:xfrm>
          <a:custGeom>
            <a:avLst/>
            <a:gdLst>
              <a:gd name="T0" fmla="*/ 0 w 1003"/>
              <a:gd name="T1" fmla="*/ 163513 h 194"/>
              <a:gd name="T2" fmla="*/ 1006475 w 1003"/>
              <a:gd name="T3" fmla="*/ 307975 h 194"/>
              <a:gd name="T4" fmla="*/ 1592263 w 1003"/>
              <a:gd name="T5" fmla="*/ 0 h 194"/>
              <a:gd name="T6" fmla="*/ 0 w 1003"/>
              <a:gd name="T7" fmla="*/ 163513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3" h="194">
                <a:moveTo>
                  <a:pt x="0" y="103"/>
                </a:moveTo>
                <a:lnTo>
                  <a:pt x="634" y="194"/>
                </a:lnTo>
                <a:lnTo>
                  <a:pt x="1003" y="0"/>
                </a:lnTo>
                <a:lnTo>
                  <a:pt x="0" y="103"/>
                </a:lnTo>
                <a:close/>
              </a:path>
            </a:pathLst>
          </a:custGeom>
          <a:pattFill prst="pct70">
            <a:fgClr>
              <a:srgbClr val="00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4" name="Freeform 98" descr="70%"/>
          <p:cNvSpPr>
            <a:spLocks/>
          </p:cNvSpPr>
          <p:nvPr/>
        </p:nvSpPr>
        <p:spPr bwMode="auto">
          <a:xfrm>
            <a:off x="6096000" y="4889500"/>
            <a:ext cx="1592263" cy="520700"/>
          </a:xfrm>
          <a:custGeom>
            <a:avLst/>
            <a:gdLst>
              <a:gd name="T0" fmla="*/ 0 w 1003"/>
              <a:gd name="T1" fmla="*/ 520700 h 328"/>
              <a:gd name="T2" fmla="*/ 1592263 w 1003"/>
              <a:gd name="T3" fmla="*/ 347663 h 328"/>
              <a:gd name="T4" fmla="*/ 1392238 w 1003"/>
              <a:gd name="T5" fmla="*/ 0 h 328"/>
              <a:gd name="T6" fmla="*/ 0 w 1003"/>
              <a:gd name="T7" fmla="*/ 520700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3" h="328">
                <a:moveTo>
                  <a:pt x="0" y="328"/>
                </a:moveTo>
                <a:lnTo>
                  <a:pt x="1003" y="219"/>
                </a:lnTo>
                <a:lnTo>
                  <a:pt x="877" y="0"/>
                </a:lnTo>
                <a:lnTo>
                  <a:pt x="0" y="328"/>
                </a:lnTo>
                <a:close/>
              </a:path>
            </a:pathLst>
          </a:custGeom>
          <a:pattFill prst="pct70">
            <a:fgClr>
              <a:srgbClr val="66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5" name="Freeform 99" descr="70%"/>
          <p:cNvSpPr>
            <a:spLocks/>
          </p:cNvSpPr>
          <p:nvPr/>
        </p:nvSpPr>
        <p:spPr bwMode="auto">
          <a:xfrm>
            <a:off x="5638800" y="4889500"/>
            <a:ext cx="1849438" cy="520700"/>
          </a:xfrm>
          <a:custGeom>
            <a:avLst/>
            <a:gdLst>
              <a:gd name="T0" fmla="*/ 0 w 1165"/>
              <a:gd name="T1" fmla="*/ 139700 h 328"/>
              <a:gd name="T2" fmla="*/ 457200 w 1165"/>
              <a:gd name="T3" fmla="*/ 520700 h 328"/>
              <a:gd name="T4" fmla="*/ 1849438 w 1165"/>
              <a:gd name="T5" fmla="*/ 0 h 328"/>
              <a:gd name="T6" fmla="*/ 0 w 1165"/>
              <a:gd name="T7" fmla="*/ 139700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5" h="328">
                <a:moveTo>
                  <a:pt x="0" y="88"/>
                </a:moveTo>
                <a:lnTo>
                  <a:pt x="288" y="328"/>
                </a:lnTo>
                <a:lnTo>
                  <a:pt x="1165" y="0"/>
                </a:lnTo>
                <a:lnTo>
                  <a:pt x="0" y="88"/>
                </a:lnTo>
                <a:close/>
              </a:path>
            </a:pathLst>
          </a:custGeom>
          <a:pattFill prst="pct70">
            <a:fgClr>
              <a:srgbClr val="99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6" name="Freeform 100" descr="70%"/>
          <p:cNvSpPr>
            <a:spLocks/>
          </p:cNvSpPr>
          <p:nvPr/>
        </p:nvSpPr>
        <p:spPr bwMode="auto">
          <a:xfrm>
            <a:off x="5410200" y="4343400"/>
            <a:ext cx="2089150" cy="685800"/>
          </a:xfrm>
          <a:custGeom>
            <a:avLst/>
            <a:gdLst>
              <a:gd name="T0" fmla="*/ 0 w 1316"/>
              <a:gd name="T1" fmla="*/ 0 h 432"/>
              <a:gd name="T2" fmla="*/ 228600 w 1316"/>
              <a:gd name="T3" fmla="*/ 685800 h 432"/>
              <a:gd name="T4" fmla="*/ 2089150 w 1316"/>
              <a:gd name="T5" fmla="*/ 536575 h 432"/>
              <a:gd name="T6" fmla="*/ 0 w 1316"/>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16" h="432">
                <a:moveTo>
                  <a:pt x="0" y="0"/>
                </a:moveTo>
                <a:lnTo>
                  <a:pt x="144" y="432"/>
                </a:lnTo>
                <a:lnTo>
                  <a:pt x="1316" y="338"/>
                </a:lnTo>
                <a:lnTo>
                  <a:pt x="0" y="0"/>
                </a:lnTo>
                <a:close/>
              </a:path>
            </a:pathLst>
          </a:custGeom>
          <a:pattFill prst="pct70">
            <a:fgClr>
              <a:srgbClr val="CC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7" name="Freeform 101" descr="70%"/>
          <p:cNvSpPr>
            <a:spLocks/>
          </p:cNvSpPr>
          <p:nvPr/>
        </p:nvSpPr>
        <p:spPr bwMode="auto">
          <a:xfrm>
            <a:off x="5410200" y="4343400"/>
            <a:ext cx="2286000" cy="546100"/>
          </a:xfrm>
          <a:custGeom>
            <a:avLst/>
            <a:gdLst>
              <a:gd name="T0" fmla="*/ 0 w 1440"/>
              <a:gd name="T1" fmla="*/ 0 h 344"/>
              <a:gd name="T2" fmla="*/ 2078038 w 1440"/>
              <a:gd name="T3" fmla="*/ 546100 h 344"/>
              <a:gd name="T4" fmla="*/ 2286000 w 1440"/>
              <a:gd name="T5" fmla="*/ 152400 h 344"/>
              <a:gd name="T6" fmla="*/ 0 w 1440"/>
              <a:gd name="T7" fmla="*/ 0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0" h="344">
                <a:moveTo>
                  <a:pt x="0" y="0"/>
                </a:moveTo>
                <a:lnTo>
                  <a:pt x="1309" y="344"/>
                </a:lnTo>
                <a:lnTo>
                  <a:pt x="1440" y="96"/>
                </a:lnTo>
                <a:lnTo>
                  <a:pt x="0" y="0"/>
                </a:lnTo>
                <a:close/>
              </a:path>
            </a:pathLst>
          </a:custGeom>
          <a:pattFill prst="pct70">
            <a:fgClr>
              <a:srgbClr val="FF99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8" name="Freeform 102" descr="75%"/>
          <p:cNvSpPr>
            <a:spLocks/>
          </p:cNvSpPr>
          <p:nvPr/>
        </p:nvSpPr>
        <p:spPr bwMode="auto">
          <a:xfrm>
            <a:off x="5410200" y="4191000"/>
            <a:ext cx="2362200" cy="304800"/>
          </a:xfrm>
          <a:custGeom>
            <a:avLst/>
            <a:gdLst>
              <a:gd name="T0" fmla="*/ 0 w 1488"/>
              <a:gd name="T1" fmla="*/ 152400 h 192"/>
              <a:gd name="T2" fmla="*/ 2362200 w 1488"/>
              <a:gd name="T3" fmla="*/ 0 h 192"/>
              <a:gd name="T4" fmla="*/ 2286000 w 1488"/>
              <a:gd name="T5" fmla="*/ 304800 h 192"/>
              <a:gd name="T6" fmla="*/ 0 w 1488"/>
              <a:gd name="T7" fmla="*/ 1524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88" h="192">
                <a:moveTo>
                  <a:pt x="0" y="96"/>
                </a:moveTo>
                <a:lnTo>
                  <a:pt x="1488" y="0"/>
                </a:lnTo>
                <a:lnTo>
                  <a:pt x="1440" y="192"/>
                </a:lnTo>
                <a:lnTo>
                  <a:pt x="0" y="96"/>
                </a:lnTo>
                <a:close/>
              </a:path>
            </a:pathLst>
          </a:custGeom>
          <a:pattFill prst="pct75">
            <a:fgClr>
              <a:srgbClr val="FF6699"/>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39" name="Rectangle 13"/>
          <p:cNvSpPr>
            <a:spLocks noGrp="1" noChangeArrowheads="1"/>
          </p:cNvSpPr>
          <p:nvPr>
            <p:ph type="title"/>
          </p:nvPr>
        </p:nvSpPr>
        <p:spPr>
          <a:xfrm>
            <a:off x="457200" y="152400"/>
            <a:ext cx="7696200" cy="533400"/>
          </a:xfrm>
          <a:solidFill>
            <a:srgbClr val="FFFF99"/>
          </a:solidFill>
          <a:ln>
            <a:solidFill>
              <a:schemeClr val="hlink"/>
            </a:solidFill>
            <a:miter lim="800000"/>
            <a:headEnd/>
            <a:tailEnd/>
          </a:ln>
        </p:spPr>
        <p:txBody>
          <a:bodyPr/>
          <a:lstStyle/>
          <a:p>
            <a:pPr eaLnBrk="1" hangingPunct="1"/>
            <a:r>
              <a:rPr lang="en-US" sz="2400" b="1" smtClean="0">
                <a:solidFill>
                  <a:schemeClr val="tx1"/>
                </a:solidFill>
              </a:rPr>
              <a:t>Merge two Convex Hulls</a:t>
            </a:r>
            <a:endParaRPr lang="en-US" sz="2000" smtClean="0">
              <a:solidFill>
                <a:srgbClr val="FF3300"/>
              </a:solidFill>
            </a:endParaRPr>
          </a:p>
        </p:txBody>
      </p:sp>
      <p:sp>
        <p:nvSpPr>
          <p:cNvPr id="22540" name="Freeform 14"/>
          <p:cNvSpPr>
            <a:spLocks/>
          </p:cNvSpPr>
          <p:nvPr/>
        </p:nvSpPr>
        <p:spPr bwMode="auto">
          <a:xfrm>
            <a:off x="5410200" y="1066800"/>
            <a:ext cx="762000" cy="457200"/>
          </a:xfrm>
          <a:custGeom>
            <a:avLst/>
            <a:gdLst>
              <a:gd name="T0" fmla="*/ 304800 w 480"/>
              <a:gd name="T1" fmla="*/ 0 h 288"/>
              <a:gd name="T2" fmla="*/ 762000 w 480"/>
              <a:gd name="T3" fmla="*/ 457200 h 288"/>
              <a:gd name="T4" fmla="*/ 0 w 480"/>
              <a:gd name="T5" fmla="*/ 381000 h 288"/>
              <a:gd name="T6" fmla="*/ 304800 w 480"/>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288">
                <a:moveTo>
                  <a:pt x="192" y="0"/>
                </a:moveTo>
                <a:lnTo>
                  <a:pt x="480" y="288"/>
                </a:lnTo>
                <a:lnTo>
                  <a:pt x="0" y="240"/>
                </a:lnTo>
                <a:lnTo>
                  <a:pt x="192" y="0"/>
                </a:lnTo>
                <a:close/>
              </a:path>
            </a:pathLst>
          </a:custGeom>
          <a:solidFill>
            <a:srgbClr val="00FF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1" name="Freeform 15"/>
          <p:cNvSpPr>
            <a:spLocks/>
          </p:cNvSpPr>
          <p:nvPr/>
        </p:nvSpPr>
        <p:spPr bwMode="auto">
          <a:xfrm>
            <a:off x="5410200" y="1447800"/>
            <a:ext cx="762000" cy="685800"/>
          </a:xfrm>
          <a:custGeom>
            <a:avLst/>
            <a:gdLst>
              <a:gd name="T0" fmla="*/ 0 w 480"/>
              <a:gd name="T1" fmla="*/ 0 h 432"/>
              <a:gd name="T2" fmla="*/ 762000 w 480"/>
              <a:gd name="T3" fmla="*/ 76200 h 432"/>
              <a:gd name="T4" fmla="*/ 228600 w 480"/>
              <a:gd name="T5" fmla="*/ 685800 h 432"/>
              <a:gd name="T6" fmla="*/ 0 w 480"/>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432">
                <a:moveTo>
                  <a:pt x="0" y="0"/>
                </a:moveTo>
                <a:lnTo>
                  <a:pt x="480" y="48"/>
                </a:lnTo>
                <a:lnTo>
                  <a:pt x="144" y="432"/>
                </a:lnTo>
                <a:lnTo>
                  <a:pt x="0" y="0"/>
                </a:lnTo>
                <a:close/>
              </a:path>
            </a:pathLst>
          </a:custGeom>
          <a:solidFill>
            <a:srgbClr val="66FF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2" name="Freeform 17"/>
          <p:cNvSpPr>
            <a:spLocks/>
          </p:cNvSpPr>
          <p:nvPr/>
        </p:nvSpPr>
        <p:spPr bwMode="auto">
          <a:xfrm>
            <a:off x="5638800" y="15240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solidFill>
            <a:srgbClr val="CC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3" name="Freeform 18"/>
          <p:cNvSpPr>
            <a:spLocks/>
          </p:cNvSpPr>
          <p:nvPr/>
        </p:nvSpPr>
        <p:spPr bwMode="auto">
          <a:xfrm>
            <a:off x="5029200" y="2133600"/>
            <a:ext cx="1066800" cy="381000"/>
          </a:xfrm>
          <a:custGeom>
            <a:avLst/>
            <a:gdLst>
              <a:gd name="T0" fmla="*/ 609600 w 672"/>
              <a:gd name="T1" fmla="*/ 0 h 240"/>
              <a:gd name="T2" fmla="*/ 1066800 w 672"/>
              <a:gd name="T3" fmla="*/ 381000 h 240"/>
              <a:gd name="T4" fmla="*/ 0 w 672"/>
              <a:gd name="T5" fmla="*/ 304800 h 240"/>
              <a:gd name="T6" fmla="*/ 60960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384" y="0"/>
                </a:moveTo>
                <a:lnTo>
                  <a:pt x="672" y="240"/>
                </a:lnTo>
                <a:lnTo>
                  <a:pt x="0" y="192"/>
                </a:lnTo>
                <a:lnTo>
                  <a:pt x="384" y="0"/>
                </a:lnTo>
                <a:close/>
              </a:path>
            </a:pathLst>
          </a:custGeom>
          <a:solidFill>
            <a:srgbClr val="99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4" name="Freeform 20"/>
          <p:cNvSpPr>
            <a:spLocks/>
          </p:cNvSpPr>
          <p:nvPr/>
        </p:nvSpPr>
        <p:spPr bwMode="auto">
          <a:xfrm>
            <a:off x="5029200" y="2438400"/>
            <a:ext cx="1066800" cy="381000"/>
          </a:xfrm>
          <a:custGeom>
            <a:avLst/>
            <a:gdLst>
              <a:gd name="T0" fmla="*/ 0 w 672"/>
              <a:gd name="T1" fmla="*/ 0 h 240"/>
              <a:gd name="T2" fmla="*/ 1066800 w 672"/>
              <a:gd name="T3" fmla="*/ 76200 h 240"/>
              <a:gd name="T4" fmla="*/ 685800 w 672"/>
              <a:gd name="T5" fmla="*/ 381000 h 240"/>
              <a:gd name="T6" fmla="*/ 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0" y="0"/>
                </a:moveTo>
                <a:lnTo>
                  <a:pt x="672" y="48"/>
                </a:lnTo>
                <a:lnTo>
                  <a:pt x="432" y="240"/>
                </a:lnTo>
                <a:lnTo>
                  <a:pt x="0" y="0"/>
                </a:lnTo>
                <a:close/>
              </a:path>
            </a:pathLst>
          </a:custGeom>
          <a:solidFill>
            <a:srgbClr val="CC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5" name="Freeform 21"/>
          <p:cNvSpPr>
            <a:spLocks/>
          </p:cNvSpPr>
          <p:nvPr/>
        </p:nvSpPr>
        <p:spPr bwMode="auto">
          <a:xfrm>
            <a:off x="4800600" y="2057400"/>
            <a:ext cx="838200" cy="381000"/>
          </a:xfrm>
          <a:custGeom>
            <a:avLst/>
            <a:gdLst>
              <a:gd name="T0" fmla="*/ 838200 w 528"/>
              <a:gd name="T1" fmla="*/ 76200 h 240"/>
              <a:gd name="T2" fmla="*/ 228600 w 528"/>
              <a:gd name="T3" fmla="*/ 381000 h 240"/>
              <a:gd name="T4" fmla="*/ 0 w 528"/>
              <a:gd name="T5" fmla="*/ 0 h 240"/>
              <a:gd name="T6" fmla="*/ 838200 w 528"/>
              <a:gd name="T7" fmla="*/ 762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240">
                <a:moveTo>
                  <a:pt x="528" y="48"/>
                </a:moveTo>
                <a:lnTo>
                  <a:pt x="144" y="240"/>
                </a:lnTo>
                <a:lnTo>
                  <a:pt x="0" y="0"/>
                </a:lnTo>
                <a:lnTo>
                  <a:pt x="528" y="48"/>
                </a:lnTo>
                <a:close/>
              </a:path>
            </a:pathLst>
          </a:custGeom>
          <a:solidFill>
            <a:srgbClr val="66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6" name="Freeform 22"/>
          <p:cNvSpPr>
            <a:spLocks/>
          </p:cNvSpPr>
          <p:nvPr/>
        </p:nvSpPr>
        <p:spPr bwMode="auto">
          <a:xfrm>
            <a:off x="4800600" y="1524000"/>
            <a:ext cx="838200" cy="609600"/>
          </a:xfrm>
          <a:custGeom>
            <a:avLst/>
            <a:gdLst>
              <a:gd name="T0" fmla="*/ 838200 w 528"/>
              <a:gd name="T1" fmla="*/ 609600 h 384"/>
              <a:gd name="T2" fmla="*/ 76200 w 528"/>
              <a:gd name="T3" fmla="*/ 0 h 384"/>
              <a:gd name="T4" fmla="*/ 0 w 528"/>
              <a:gd name="T5" fmla="*/ 533400 h 384"/>
              <a:gd name="T6" fmla="*/ 838200 w 528"/>
              <a:gd name="T7" fmla="*/ 6096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384">
                <a:moveTo>
                  <a:pt x="528" y="384"/>
                </a:moveTo>
                <a:lnTo>
                  <a:pt x="48" y="0"/>
                </a:lnTo>
                <a:lnTo>
                  <a:pt x="0" y="336"/>
                </a:lnTo>
                <a:lnTo>
                  <a:pt x="528" y="384"/>
                </a:lnTo>
                <a:close/>
              </a:path>
            </a:pathLst>
          </a:custGeom>
          <a:solidFill>
            <a:srgbClr val="00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7" name="Freeform 23"/>
          <p:cNvSpPr>
            <a:spLocks/>
          </p:cNvSpPr>
          <p:nvPr/>
        </p:nvSpPr>
        <p:spPr bwMode="auto">
          <a:xfrm>
            <a:off x="4876800" y="1524000"/>
            <a:ext cx="762000" cy="609600"/>
          </a:xfrm>
          <a:custGeom>
            <a:avLst/>
            <a:gdLst>
              <a:gd name="T0" fmla="*/ 0 w 480"/>
              <a:gd name="T1" fmla="*/ 0 h 384"/>
              <a:gd name="T2" fmla="*/ 381000 w 480"/>
              <a:gd name="T3" fmla="*/ 76200 h 384"/>
              <a:gd name="T4" fmla="*/ 762000 w 480"/>
              <a:gd name="T5" fmla="*/ 609600 h 384"/>
              <a:gd name="T6" fmla="*/ 0 w 48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384">
                <a:moveTo>
                  <a:pt x="0" y="0"/>
                </a:moveTo>
                <a:lnTo>
                  <a:pt x="240" y="48"/>
                </a:lnTo>
                <a:lnTo>
                  <a:pt x="480" y="384"/>
                </a:lnTo>
                <a:lnTo>
                  <a:pt x="0" y="0"/>
                </a:lnTo>
                <a:close/>
              </a:path>
            </a:pathLst>
          </a:custGeom>
          <a:solidFill>
            <a:srgbClr val="00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8" name="Freeform 24"/>
          <p:cNvSpPr>
            <a:spLocks/>
          </p:cNvSpPr>
          <p:nvPr/>
        </p:nvSpPr>
        <p:spPr bwMode="auto">
          <a:xfrm>
            <a:off x="5257800" y="1447800"/>
            <a:ext cx="381000" cy="685800"/>
          </a:xfrm>
          <a:custGeom>
            <a:avLst/>
            <a:gdLst>
              <a:gd name="T0" fmla="*/ 0 w 240"/>
              <a:gd name="T1" fmla="*/ 152400 h 432"/>
              <a:gd name="T2" fmla="*/ 381000 w 240"/>
              <a:gd name="T3" fmla="*/ 685800 h 432"/>
              <a:gd name="T4" fmla="*/ 152400 w 240"/>
              <a:gd name="T5" fmla="*/ 0 h 432"/>
              <a:gd name="T6" fmla="*/ 0 w 240"/>
              <a:gd name="T7" fmla="*/ 15240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432">
                <a:moveTo>
                  <a:pt x="0" y="96"/>
                </a:moveTo>
                <a:lnTo>
                  <a:pt x="240" y="432"/>
                </a:lnTo>
                <a:lnTo>
                  <a:pt x="96" y="0"/>
                </a:lnTo>
                <a:lnTo>
                  <a:pt x="0" y="96"/>
                </a:lnTo>
                <a:close/>
              </a:path>
            </a:pathLst>
          </a:custGeom>
          <a:solidFill>
            <a:srgbClr val="33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49" name="Freeform 25"/>
          <p:cNvSpPr>
            <a:spLocks/>
          </p:cNvSpPr>
          <p:nvPr/>
        </p:nvSpPr>
        <p:spPr bwMode="auto">
          <a:xfrm>
            <a:off x="5029200" y="1066800"/>
            <a:ext cx="685800" cy="381000"/>
          </a:xfrm>
          <a:custGeom>
            <a:avLst/>
            <a:gdLst>
              <a:gd name="T0" fmla="*/ 685800 w 432"/>
              <a:gd name="T1" fmla="*/ 0 h 240"/>
              <a:gd name="T2" fmla="*/ 0 w 432"/>
              <a:gd name="T3" fmla="*/ 152400 h 240"/>
              <a:gd name="T4" fmla="*/ 381000 w 432"/>
              <a:gd name="T5" fmla="*/ 381000 h 240"/>
              <a:gd name="T6" fmla="*/ 685800 w 43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40">
                <a:moveTo>
                  <a:pt x="432" y="0"/>
                </a:moveTo>
                <a:lnTo>
                  <a:pt x="0" y="96"/>
                </a:lnTo>
                <a:lnTo>
                  <a:pt x="240" y="240"/>
                </a:lnTo>
                <a:lnTo>
                  <a:pt x="432" y="0"/>
                </a:lnTo>
                <a:close/>
              </a:path>
            </a:pathLst>
          </a:custGeom>
          <a:solidFill>
            <a:srgbClr val="00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0" name="Freeform 26"/>
          <p:cNvSpPr>
            <a:spLocks/>
          </p:cNvSpPr>
          <p:nvPr/>
        </p:nvSpPr>
        <p:spPr bwMode="auto">
          <a:xfrm>
            <a:off x="4876800" y="1447800"/>
            <a:ext cx="533400" cy="152400"/>
          </a:xfrm>
          <a:custGeom>
            <a:avLst/>
            <a:gdLst>
              <a:gd name="T0" fmla="*/ 533400 w 336"/>
              <a:gd name="T1" fmla="*/ 0 h 96"/>
              <a:gd name="T2" fmla="*/ 381000 w 336"/>
              <a:gd name="T3" fmla="*/ 152400 h 96"/>
              <a:gd name="T4" fmla="*/ 0 w 336"/>
              <a:gd name="T5" fmla="*/ 76200 h 96"/>
              <a:gd name="T6" fmla="*/ 533400 w 336"/>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96">
                <a:moveTo>
                  <a:pt x="336" y="0"/>
                </a:moveTo>
                <a:lnTo>
                  <a:pt x="240" y="96"/>
                </a:lnTo>
                <a:lnTo>
                  <a:pt x="0" y="48"/>
                </a:lnTo>
                <a:lnTo>
                  <a:pt x="336"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1" name="Freeform 27"/>
          <p:cNvSpPr>
            <a:spLocks/>
          </p:cNvSpPr>
          <p:nvPr/>
        </p:nvSpPr>
        <p:spPr bwMode="auto">
          <a:xfrm>
            <a:off x="4876800" y="1219200"/>
            <a:ext cx="533400" cy="304800"/>
          </a:xfrm>
          <a:custGeom>
            <a:avLst/>
            <a:gdLst>
              <a:gd name="T0" fmla="*/ 152400 w 336"/>
              <a:gd name="T1" fmla="*/ 0 h 192"/>
              <a:gd name="T2" fmla="*/ 533400 w 336"/>
              <a:gd name="T3" fmla="*/ 228600 h 192"/>
              <a:gd name="T4" fmla="*/ 0 w 336"/>
              <a:gd name="T5" fmla="*/ 304800 h 192"/>
              <a:gd name="T6" fmla="*/ 152400 w 336"/>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192">
                <a:moveTo>
                  <a:pt x="96" y="0"/>
                </a:moveTo>
                <a:lnTo>
                  <a:pt x="336" y="144"/>
                </a:lnTo>
                <a:lnTo>
                  <a:pt x="0" y="192"/>
                </a:lnTo>
                <a:lnTo>
                  <a:pt x="96" y="0"/>
                </a:lnTo>
                <a:close/>
              </a:path>
            </a:pathLst>
          </a:custGeom>
          <a:solidFill>
            <a:srgbClr val="0066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2" name="Freeform 28"/>
          <p:cNvSpPr>
            <a:spLocks/>
          </p:cNvSpPr>
          <p:nvPr/>
        </p:nvSpPr>
        <p:spPr bwMode="auto">
          <a:xfrm>
            <a:off x="5715000" y="1066800"/>
            <a:ext cx="685800" cy="457200"/>
          </a:xfrm>
          <a:custGeom>
            <a:avLst/>
            <a:gdLst>
              <a:gd name="T0" fmla="*/ 0 w 432"/>
              <a:gd name="T1" fmla="*/ 0 h 288"/>
              <a:gd name="T2" fmla="*/ 457200 w 432"/>
              <a:gd name="T3" fmla="*/ 457200 h 288"/>
              <a:gd name="T4" fmla="*/ 685800 w 432"/>
              <a:gd name="T5" fmla="*/ 381000 h 288"/>
              <a:gd name="T6" fmla="*/ 0 w 4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88">
                <a:moveTo>
                  <a:pt x="0" y="0"/>
                </a:moveTo>
                <a:lnTo>
                  <a:pt x="288" y="288"/>
                </a:lnTo>
                <a:lnTo>
                  <a:pt x="432" y="240"/>
                </a:lnTo>
                <a:lnTo>
                  <a:pt x="0" y="0"/>
                </a:lnTo>
                <a:close/>
              </a:path>
            </a:pathLst>
          </a:custGeom>
          <a:solidFill>
            <a:srgbClr val="66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3" name="Freeform 29"/>
          <p:cNvSpPr>
            <a:spLocks/>
          </p:cNvSpPr>
          <p:nvPr/>
        </p:nvSpPr>
        <p:spPr bwMode="auto">
          <a:xfrm>
            <a:off x="6096000" y="1447800"/>
            <a:ext cx="304800" cy="1066800"/>
          </a:xfrm>
          <a:custGeom>
            <a:avLst/>
            <a:gdLst>
              <a:gd name="T0" fmla="*/ 304800 w 192"/>
              <a:gd name="T1" fmla="*/ 0 h 672"/>
              <a:gd name="T2" fmla="*/ 76200 w 192"/>
              <a:gd name="T3" fmla="*/ 762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48" y="48"/>
                </a:lnTo>
                <a:lnTo>
                  <a:pt x="0" y="672"/>
                </a:lnTo>
                <a:lnTo>
                  <a:pt x="192" y="0"/>
                </a:lnTo>
                <a:close/>
              </a:path>
            </a:pathLst>
          </a:custGeom>
          <a:solidFill>
            <a:srgbClr val="99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4" name="Freeform 30"/>
          <p:cNvSpPr>
            <a:spLocks/>
          </p:cNvSpPr>
          <p:nvPr/>
        </p:nvSpPr>
        <p:spPr bwMode="auto">
          <a:xfrm>
            <a:off x="6096000" y="1447800"/>
            <a:ext cx="304800" cy="1066800"/>
          </a:xfrm>
          <a:custGeom>
            <a:avLst/>
            <a:gdLst>
              <a:gd name="T0" fmla="*/ 304800 w 192"/>
              <a:gd name="T1" fmla="*/ 0 h 672"/>
              <a:gd name="T2" fmla="*/ 304800 w 192"/>
              <a:gd name="T3" fmla="*/ 7620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192" y="480"/>
                </a:lnTo>
                <a:lnTo>
                  <a:pt x="0" y="672"/>
                </a:lnTo>
                <a:lnTo>
                  <a:pt x="192" y="0"/>
                </a:lnTo>
                <a:close/>
              </a:path>
            </a:pathLst>
          </a:custGeom>
          <a:solidFill>
            <a:srgbClr val="9999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5" name="Freeform 31"/>
          <p:cNvSpPr>
            <a:spLocks/>
          </p:cNvSpPr>
          <p:nvPr/>
        </p:nvSpPr>
        <p:spPr bwMode="auto">
          <a:xfrm>
            <a:off x="6096000" y="2209800"/>
            <a:ext cx="304800" cy="457200"/>
          </a:xfrm>
          <a:custGeom>
            <a:avLst/>
            <a:gdLst>
              <a:gd name="T0" fmla="*/ 304800 w 192"/>
              <a:gd name="T1" fmla="*/ 0 h 288"/>
              <a:gd name="T2" fmla="*/ 0 w 192"/>
              <a:gd name="T3" fmla="*/ 304800 h 288"/>
              <a:gd name="T4" fmla="*/ 0 w 192"/>
              <a:gd name="T5" fmla="*/ 457200 h 288"/>
              <a:gd name="T6" fmla="*/ 304800 w 19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288">
                <a:moveTo>
                  <a:pt x="192" y="0"/>
                </a:moveTo>
                <a:lnTo>
                  <a:pt x="0" y="192"/>
                </a:lnTo>
                <a:lnTo>
                  <a:pt x="0" y="288"/>
                </a:lnTo>
                <a:lnTo>
                  <a:pt x="192" y="0"/>
                </a:lnTo>
                <a:close/>
              </a:path>
            </a:pathLst>
          </a:custGeom>
          <a:solidFill>
            <a:srgbClr val="FF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6" name="Freeform 32"/>
          <p:cNvSpPr>
            <a:spLocks/>
          </p:cNvSpPr>
          <p:nvPr/>
        </p:nvSpPr>
        <p:spPr bwMode="auto">
          <a:xfrm>
            <a:off x="5715000" y="2514600"/>
            <a:ext cx="381000" cy="304800"/>
          </a:xfrm>
          <a:custGeom>
            <a:avLst/>
            <a:gdLst>
              <a:gd name="T0" fmla="*/ 381000 w 240"/>
              <a:gd name="T1" fmla="*/ 152400 h 192"/>
              <a:gd name="T2" fmla="*/ 381000 w 240"/>
              <a:gd name="T3" fmla="*/ 0 h 192"/>
              <a:gd name="T4" fmla="*/ 0 w 240"/>
              <a:gd name="T5" fmla="*/ 304800 h 192"/>
              <a:gd name="T6" fmla="*/ 381000 w 240"/>
              <a:gd name="T7" fmla="*/ 1524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192">
                <a:moveTo>
                  <a:pt x="240" y="96"/>
                </a:moveTo>
                <a:lnTo>
                  <a:pt x="240" y="0"/>
                </a:lnTo>
                <a:lnTo>
                  <a:pt x="0" y="192"/>
                </a:lnTo>
                <a:lnTo>
                  <a:pt x="240" y="96"/>
                </a:lnTo>
                <a:close/>
              </a:path>
            </a:pathLst>
          </a:custGeom>
          <a:solidFill>
            <a:srgbClr val="FF7C8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7" name="Freeform 33"/>
          <p:cNvSpPr>
            <a:spLocks/>
          </p:cNvSpPr>
          <p:nvPr/>
        </p:nvSpPr>
        <p:spPr bwMode="auto">
          <a:xfrm>
            <a:off x="7683500" y="1295400"/>
            <a:ext cx="546100" cy="457200"/>
          </a:xfrm>
          <a:custGeom>
            <a:avLst/>
            <a:gdLst>
              <a:gd name="T0" fmla="*/ 88900 w 344"/>
              <a:gd name="T1" fmla="*/ 0 h 288"/>
              <a:gd name="T2" fmla="*/ 546100 w 344"/>
              <a:gd name="T3" fmla="*/ 457200 h 288"/>
              <a:gd name="T4" fmla="*/ 0 w 344"/>
              <a:gd name="T5" fmla="*/ 284163 h 288"/>
              <a:gd name="T6" fmla="*/ 88900 w 344"/>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4" h="288">
                <a:moveTo>
                  <a:pt x="56" y="0"/>
                </a:moveTo>
                <a:lnTo>
                  <a:pt x="344" y="288"/>
                </a:lnTo>
                <a:lnTo>
                  <a:pt x="0" y="179"/>
                </a:lnTo>
                <a:lnTo>
                  <a:pt x="56" y="0"/>
                </a:lnTo>
                <a:close/>
              </a:path>
            </a:pathLst>
          </a:custGeom>
          <a:solidFill>
            <a:srgbClr val="00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8" name="Freeform 34"/>
          <p:cNvSpPr>
            <a:spLocks/>
          </p:cNvSpPr>
          <p:nvPr/>
        </p:nvSpPr>
        <p:spPr bwMode="auto">
          <a:xfrm>
            <a:off x="7696200" y="1752600"/>
            <a:ext cx="533400" cy="609600"/>
          </a:xfrm>
          <a:custGeom>
            <a:avLst/>
            <a:gdLst>
              <a:gd name="T0" fmla="*/ 165100 w 336"/>
              <a:gd name="T1" fmla="*/ 152400 h 384"/>
              <a:gd name="T2" fmla="*/ 533400 w 336"/>
              <a:gd name="T3" fmla="*/ 0 h 384"/>
              <a:gd name="T4" fmla="*/ 0 w 336"/>
              <a:gd name="T5" fmla="*/ 609600 h 384"/>
              <a:gd name="T6" fmla="*/ 165100 w 336"/>
              <a:gd name="T7" fmla="*/ 1524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384">
                <a:moveTo>
                  <a:pt x="104" y="96"/>
                </a:moveTo>
                <a:lnTo>
                  <a:pt x="336" y="0"/>
                </a:lnTo>
                <a:lnTo>
                  <a:pt x="0" y="384"/>
                </a:lnTo>
                <a:lnTo>
                  <a:pt x="104" y="96"/>
                </a:lnTo>
                <a:close/>
              </a:path>
            </a:pathLst>
          </a:custGeom>
          <a:solidFill>
            <a:srgbClr val="CCFF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59" name="Freeform 35"/>
          <p:cNvSpPr>
            <a:spLocks/>
          </p:cNvSpPr>
          <p:nvPr/>
        </p:nvSpPr>
        <p:spPr bwMode="auto">
          <a:xfrm>
            <a:off x="7696200" y="17526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solidFill>
            <a:srgbClr val="FF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0" name="Freeform 36"/>
          <p:cNvSpPr>
            <a:spLocks/>
          </p:cNvSpPr>
          <p:nvPr/>
        </p:nvSpPr>
        <p:spPr bwMode="auto">
          <a:xfrm>
            <a:off x="7086600" y="2362200"/>
            <a:ext cx="1006475" cy="304800"/>
          </a:xfrm>
          <a:custGeom>
            <a:avLst/>
            <a:gdLst>
              <a:gd name="T0" fmla="*/ 609600 w 634"/>
              <a:gd name="T1" fmla="*/ 0 h 192"/>
              <a:gd name="T2" fmla="*/ 1006475 w 634"/>
              <a:gd name="T3" fmla="*/ 88900 h 192"/>
              <a:gd name="T4" fmla="*/ 0 w 634"/>
              <a:gd name="T5" fmla="*/ 304800 h 192"/>
              <a:gd name="T6" fmla="*/ 609600 w 634"/>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4" h="192">
                <a:moveTo>
                  <a:pt x="384" y="0"/>
                </a:moveTo>
                <a:lnTo>
                  <a:pt x="634" y="56"/>
                </a:lnTo>
                <a:lnTo>
                  <a:pt x="0" y="192"/>
                </a:lnTo>
                <a:lnTo>
                  <a:pt x="384" y="0"/>
                </a:lnTo>
                <a:close/>
              </a:path>
            </a:pathLst>
          </a:custGeom>
          <a:solidFill>
            <a:srgbClr val="FF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1" name="Freeform 37"/>
          <p:cNvSpPr>
            <a:spLocks/>
          </p:cNvSpPr>
          <p:nvPr/>
        </p:nvSpPr>
        <p:spPr bwMode="auto">
          <a:xfrm>
            <a:off x="7086600" y="2451100"/>
            <a:ext cx="1017588" cy="596900"/>
          </a:xfrm>
          <a:custGeom>
            <a:avLst/>
            <a:gdLst>
              <a:gd name="T0" fmla="*/ 0 w 641"/>
              <a:gd name="T1" fmla="*/ 215900 h 376"/>
              <a:gd name="T2" fmla="*/ 1017588 w 641"/>
              <a:gd name="T3" fmla="*/ 0 h 376"/>
              <a:gd name="T4" fmla="*/ 685800 w 641"/>
              <a:gd name="T5" fmla="*/ 596900 h 376"/>
              <a:gd name="T6" fmla="*/ 0 w 641"/>
              <a:gd name="T7" fmla="*/ 215900 h 3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1" h="376">
                <a:moveTo>
                  <a:pt x="0" y="136"/>
                </a:moveTo>
                <a:lnTo>
                  <a:pt x="641" y="0"/>
                </a:lnTo>
                <a:lnTo>
                  <a:pt x="432" y="376"/>
                </a:lnTo>
                <a:lnTo>
                  <a:pt x="0" y="136"/>
                </a:lnTo>
                <a:close/>
              </a:path>
            </a:pathLst>
          </a:custGeom>
          <a:solidFill>
            <a:srgbClr val="FF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2" name="Freeform 38"/>
          <p:cNvSpPr>
            <a:spLocks/>
          </p:cNvSpPr>
          <p:nvPr/>
        </p:nvSpPr>
        <p:spPr bwMode="auto">
          <a:xfrm>
            <a:off x="6858000" y="2286000"/>
            <a:ext cx="835025" cy="381000"/>
          </a:xfrm>
          <a:custGeom>
            <a:avLst/>
            <a:gdLst>
              <a:gd name="T0" fmla="*/ 835025 w 526"/>
              <a:gd name="T1" fmla="*/ 71438 h 240"/>
              <a:gd name="T2" fmla="*/ 228600 w 526"/>
              <a:gd name="T3" fmla="*/ 381000 h 240"/>
              <a:gd name="T4" fmla="*/ 0 w 526"/>
              <a:gd name="T5" fmla="*/ 0 h 240"/>
              <a:gd name="T6" fmla="*/ 835025 w 526"/>
              <a:gd name="T7" fmla="*/ 71438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6" h="240">
                <a:moveTo>
                  <a:pt x="526" y="45"/>
                </a:moveTo>
                <a:lnTo>
                  <a:pt x="144" y="240"/>
                </a:lnTo>
                <a:lnTo>
                  <a:pt x="0" y="0"/>
                </a:lnTo>
                <a:lnTo>
                  <a:pt x="526" y="45"/>
                </a:lnTo>
                <a:close/>
              </a:path>
            </a:pathLst>
          </a:custGeom>
          <a:solidFill>
            <a:srgbClr val="FF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3" name="Freeform 39"/>
          <p:cNvSpPr>
            <a:spLocks/>
          </p:cNvSpPr>
          <p:nvPr/>
        </p:nvSpPr>
        <p:spPr bwMode="auto">
          <a:xfrm>
            <a:off x="6858000" y="1752600"/>
            <a:ext cx="361950" cy="533400"/>
          </a:xfrm>
          <a:custGeom>
            <a:avLst/>
            <a:gdLst>
              <a:gd name="T0" fmla="*/ 361950 w 228"/>
              <a:gd name="T1" fmla="*/ 361950 h 336"/>
              <a:gd name="T2" fmla="*/ 76200 w 228"/>
              <a:gd name="T3" fmla="*/ 0 h 336"/>
              <a:gd name="T4" fmla="*/ 0 w 228"/>
              <a:gd name="T5" fmla="*/ 533400 h 336"/>
              <a:gd name="T6" fmla="*/ 361950 w 228"/>
              <a:gd name="T7" fmla="*/ 36195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336">
                <a:moveTo>
                  <a:pt x="228" y="228"/>
                </a:moveTo>
                <a:lnTo>
                  <a:pt x="48" y="0"/>
                </a:lnTo>
                <a:lnTo>
                  <a:pt x="0" y="336"/>
                </a:lnTo>
                <a:lnTo>
                  <a:pt x="228" y="228"/>
                </a:lnTo>
                <a:close/>
              </a:path>
            </a:pathLst>
          </a:custGeom>
          <a:solidFill>
            <a:srgbClr val="9999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4" name="Freeform 41"/>
          <p:cNvSpPr>
            <a:spLocks/>
          </p:cNvSpPr>
          <p:nvPr/>
        </p:nvSpPr>
        <p:spPr bwMode="auto">
          <a:xfrm>
            <a:off x="7210425" y="2009775"/>
            <a:ext cx="485775" cy="352425"/>
          </a:xfrm>
          <a:custGeom>
            <a:avLst/>
            <a:gdLst>
              <a:gd name="T0" fmla="*/ 0 w 306"/>
              <a:gd name="T1" fmla="*/ 104775 h 222"/>
              <a:gd name="T2" fmla="*/ 485775 w 306"/>
              <a:gd name="T3" fmla="*/ 352425 h 222"/>
              <a:gd name="T4" fmla="*/ 284163 w 306"/>
              <a:gd name="T5" fmla="*/ 0 h 222"/>
              <a:gd name="T6" fmla="*/ 0 w 306"/>
              <a:gd name="T7" fmla="*/ 104775 h 2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222">
                <a:moveTo>
                  <a:pt x="0" y="66"/>
                </a:moveTo>
                <a:lnTo>
                  <a:pt x="306" y="222"/>
                </a:lnTo>
                <a:lnTo>
                  <a:pt x="179" y="0"/>
                </a:lnTo>
                <a:lnTo>
                  <a:pt x="0" y="66"/>
                </a:lnTo>
                <a:close/>
              </a:path>
            </a:pathLst>
          </a:custGeom>
          <a:solidFill>
            <a:srgbClr val="33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5" name="Freeform 42"/>
          <p:cNvSpPr>
            <a:spLocks/>
          </p:cNvSpPr>
          <p:nvPr/>
        </p:nvSpPr>
        <p:spPr bwMode="auto">
          <a:xfrm>
            <a:off x="7086600" y="1295400"/>
            <a:ext cx="685800" cy="273050"/>
          </a:xfrm>
          <a:custGeom>
            <a:avLst/>
            <a:gdLst>
              <a:gd name="T0" fmla="*/ 685800 w 432"/>
              <a:gd name="T1" fmla="*/ 0 h 172"/>
              <a:gd name="T2" fmla="*/ 0 w 432"/>
              <a:gd name="T3" fmla="*/ 152400 h 172"/>
              <a:gd name="T4" fmla="*/ 596900 w 432"/>
              <a:gd name="T5" fmla="*/ 273050 h 172"/>
              <a:gd name="T6" fmla="*/ 685800 w 432"/>
              <a:gd name="T7" fmla="*/ 0 h 1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172">
                <a:moveTo>
                  <a:pt x="432" y="0"/>
                </a:moveTo>
                <a:lnTo>
                  <a:pt x="0" y="96"/>
                </a:lnTo>
                <a:lnTo>
                  <a:pt x="376" y="172"/>
                </a:lnTo>
                <a:lnTo>
                  <a:pt x="432" y="0"/>
                </a:lnTo>
                <a:close/>
              </a:path>
            </a:pathLst>
          </a:custGeom>
          <a:solidFill>
            <a:srgbClr val="00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6" name="Freeform 43"/>
          <p:cNvSpPr>
            <a:spLocks/>
          </p:cNvSpPr>
          <p:nvPr/>
        </p:nvSpPr>
        <p:spPr bwMode="auto">
          <a:xfrm>
            <a:off x="6934200" y="1752600"/>
            <a:ext cx="569913" cy="361950"/>
          </a:xfrm>
          <a:custGeom>
            <a:avLst/>
            <a:gdLst>
              <a:gd name="T0" fmla="*/ 569913 w 359"/>
              <a:gd name="T1" fmla="*/ 247650 h 228"/>
              <a:gd name="T2" fmla="*/ 276225 w 359"/>
              <a:gd name="T3" fmla="*/ 361950 h 228"/>
              <a:gd name="T4" fmla="*/ 0 w 359"/>
              <a:gd name="T5" fmla="*/ 0 h 228"/>
              <a:gd name="T6" fmla="*/ 569913 w 359"/>
              <a:gd name="T7" fmla="*/ 247650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9" h="228">
                <a:moveTo>
                  <a:pt x="359" y="156"/>
                </a:moveTo>
                <a:lnTo>
                  <a:pt x="174" y="228"/>
                </a:lnTo>
                <a:lnTo>
                  <a:pt x="0" y="0"/>
                </a:lnTo>
                <a:lnTo>
                  <a:pt x="359" y="156"/>
                </a:lnTo>
                <a:close/>
              </a:path>
            </a:pathLst>
          </a:custGeom>
          <a:solidFill>
            <a:srgbClr val="99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7" name="Freeform 44"/>
          <p:cNvSpPr>
            <a:spLocks/>
          </p:cNvSpPr>
          <p:nvPr/>
        </p:nvSpPr>
        <p:spPr bwMode="auto">
          <a:xfrm>
            <a:off x="6934200" y="1447800"/>
            <a:ext cx="781050" cy="304800"/>
          </a:xfrm>
          <a:custGeom>
            <a:avLst/>
            <a:gdLst>
              <a:gd name="T0" fmla="*/ 152400 w 492"/>
              <a:gd name="T1" fmla="*/ 0 h 192"/>
              <a:gd name="T2" fmla="*/ 781050 w 492"/>
              <a:gd name="T3" fmla="*/ 120650 h 192"/>
              <a:gd name="T4" fmla="*/ 0 w 492"/>
              <a:gd name="T5" fmla="*/ 304800 h 192"/>
              <a:gd name="T6" fmla="*/ 152400 w 492"/>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2" h="192">
                <a:moveTo>
                  <a:pt x="96" y="0"/>
                </a:moveTo>
                <a:lnTo>
                  <a:pt x="492" y="76"/>
                </a:lnTo>
                <a:lnTo>
                  <a:pt x="0" y="192"/>
                </a:lnTo>
                <a:lnTo>
                  <a:pt x="96" y="0"/>
                </a:lnTo>
                <a:close/>
              </a:path>
            </a:pathLst>
          </a:custGeom>
          <a:solidFill>
            <a:srgbClr val="00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8" name="Freeform 45"/>
          <p:cNvSpPr>
            <a:spLocks/>
          </p:cNvSpPr>
          <p:nvPr/>
        </p:nvSpPr>
        <p:spPr bwMode="auto">
          <a:xfrm>
            <a:off x="7772400" y="1295400"/>
            <a:ext cx="1130300" cy="457200"/>
          </a:xfrm>
          <a:custGeom>
            <a:avLst/>
            <a:gdLst>
              <a:gd name="T0" fmla="*/ 0 w 712"/>
              <a:gd name="T1" fmla="*/ 0 h 288"/>
              <a:gd name="T2" fmla="*/ 457200 w 712"/>
              <a:gd name="T3" fmla="*/ 457200 h 288"/>
              <a:gd name="T4" fmla="*/ 1130300 w 712"/>
              <a:gd name="T5" fmla="*/ 400050 h 288"/>
              <a:gd name="T6" fmla="*/ 0 w 71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2" h="288">
                <a:moveTo>
                  <a:pt x="0" y="0"/>
                </a:moveTo>
                <a:lnTo>
                  <a:pt x="288" y="288"/>
                </a:lnTo>
                <a:lnTo>
                  <a:pt x="712" y="252"/>
                </a:lnTo>
                <a:lnTo>
                  <a:pt x="0"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69" name="Freeform 46"/>
          <p:cNvSpPr>
            <a:spLocks/>
          </p:cNvSpPr>
          <p:nvPr/>
        </p:nvSpPr>
        <p:spPr bwMode="auto">
          <a:xfrm>
            <a:off x="8093075" y="1684338"/>
            <a:ext cx="809625" cy="757237"/>
          </a:xfrm>
          <a:custGeom>
            <a:avLst/>
            <a:gdLst>
              <a:gd name="T0" fmla="*/ 809625 w 510"/>
              <a:gd name="T1" fmla="*/ 0 h 477"/>
              <a:gd name="T2" fmla="*/ 136525 w 510"/>
              <a:gd name="T3" fmla="*/ 68262 h 477"/>
              <a:gd name="T4" fmla="*/ 0 w 510"/>
              <a:gd name="T5" fmla="*/ 757237 h 477"/>
              <a:gd name="T6" fmla="*/ 809625 w 510"/>
              <a:gd name="T7" fmla="*/ 0 h 4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0" h="477">
                <a:moveTo>
                  <a:pt x="510" y="0"/>
                </a:moveTo>
                <a:lnTo>
                  <a:pt x="86" y="43"/>
                </a:lnTo>
                <a:lnTo>
                  <a:pt x="0" y="477"/>
                </a:lnTo>
                <a:lnTo>
                  <a:pt x="510" y="0"/>
                </a:lnTo>
                <a:close/>
              </a:path>
            </a:pathLst>
          </a:custGeom>
          <a:solidFill>
            <a:srgbClr val="FF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0" name="Freeform 47"/>
          <p:cNvSpPr>
            <a:spLocks/>
          </p:cNvSpPr>
          <p:nvPr/>
        </p:nvSpPr>
        <p:spPr bwMode="auto">
          <a:xfrm>
            <a:off x="8093075" y="1695450"/>
            <a:ext cx="819150" cy="787400"/>
          </a:xfrm>
          <a:custGeom>
            <a:avLst/>
            <a:gdLst>
              <a:gd name="T0" fmla="*/ 819150 w 516"/>
              <a:gd name="T1" fmla="*/ 0 h 496"/>
              <a:gd name="T2" fmla="*/ 473075 w 516"/>
              <a:gd name="T3" fmla="*/ 787400 h 496"/>
              <a:gd name="T4" fmla="*/ 0 w 516"/>
              <a:gd name="T5" fmla="*/ 755650 h 496"/>
              <a:gd name="T6" fmla="*/ 819150 w 516"/>
              <a:gd name="T7" fmla="*/ 0 h 4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6" h="496">
                <a:moveTo>
                  <a:pt x="516" y="0"/>
                </a:moveTo>
                <a:lnTo>
                  <a:pt x="298" y="496"/>
                </a:lnTo>
                <a:lnTo>
                  <a:pt x="0" y="476"/>
                </a:lnTo>
                <a:lnTo>
                  <a:pt x="516" y="0"/>
                </a:lnTo>
                <a:close/>
              </a:path>
            </a:pathLst>
          </a:custGeom>
          <a:solidFill>
            <a:srgbClr val="FF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1" name="Freeform 48"/>
          <p:cNvSpPr>
            <a:spLocks/>
          </p:cNvSpPr>
          <p:nvPr/>
        </p:nvSpPr>
        <p:spPr bwMode="auto">
          <a:xfrm>
            <a:off x="8081963" y="2451100"/>
            <a:ext cx="484187" cy="444500"/>
          </a:xfrm>
          <a:custGeom>
            <a:avLst/>
            <a:gdLst>
              <a:gd name="T0" fmla="*/ 484187 w 305"/>
              <a:gd name="T1" fmla="*/ 31750 h 280"/>
              <a:gd name="T2" fmla="*/ 0 w 305"/>
              <a:gd name="T3" fmla="*/ 0 h 280"/>
              <a:gd name="T4" fmla="*/ 71437 w 305"/>
              <a:gd name="T5" fmla="*/ 444500 h 280"/>
              <a:gd name="T6" fmla="*/ 484187 w 305"/>
              <a:gd name="T7" fmla="*/ 31750 h 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5" h="280">
                <a:moveTo>
                  <a:pt x="305" y="20"/>
                </a:moveTo>
                <a:lnTo>
                  <a:pt x="0" y="0"/>
                </a:lnTo>
                <a:lnTo>
                  <a:pt x="45" y="280"/>
                </a:lnTo>
                <a:lnTo>
                  <a:pt x="305" y="20"/>
                </a:lnTo>
                <a:close/>
              </a:path>
            </a:pathLst>
          </a:custGeom>
          <a:solidFill>
            <a:srgbClr val="FF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2" name="Freeform 49"/>
          <p:cNvSpPr>
            <a:spLocks/>
          </p:cNvSpPr>
          <p:nvPr/>
        </p:nvSpPr>
        <p:spPr bwMode="auto">
          <a:xfrm>
            <a:off x="7772400" y="2462213"/>
            <a:ext cx="381000" cy="585787"/>
          </a:xfrm>
          <a:custGeom>
            <a:avLst/>
            <a:gdLst>
              <a:gd name="T0" fmla="*/ 381000 w 240"/>
              <a:gd name="T1" fmla="*/ 433387 h 369"/>
              <a:gd name="T2" fmla="*/ 331788 w 240"/>
              <a:gd name="T3" fmla="*/ 0 h 369"/>
              <a:gd name="T4" fmla="*/ 0 w 240"/>
              <a:gd name="T5" fmla="*/ 585787 h 369"/>
              <a:gd name="T6" fmla="*/ 381000 w 240"/>
              <a:gd name="T7" fmla="*/ 433387 h 3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69">
                <a:moveTo>
                  <a:pt x="240" y="273"/>
                </a:moveTo>
                <a:lnTo>
                  <a:pt x="209" y="0"/>
                </a:lnTo>
                <a:lnTo>
                  <a:pt x="0" y="369"/>
                </a:lnTo>
                <a:lnTo>
                  <a:pt x="240" y="273"/>
                </a:lnTo>
                <a:close/>
              </a:path>
            </a:pathLst>
          </a:custGeom>
          <a:solidFill>
            <a:srgbClr val="FF7C8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3" name="Freeform 50"/>
          <p:cNvSpPr>
            <a:spLocks/>
          </p:cNvSpPr>
          <p:nvPr/>
        </p:nvSpPr>
        <p:spPr bwMode="auto">
          <a:xfrm>
            <a:off x="7704138" y="1579563"/>
            <a:ext cx="504825" cy="325437"/>
          </a:xfrm>
          <a:custGeom>
            <a:avLst/>
            <a:gdLst>
              <a:gd name="T0" fmla="*/ 504825 w 318"/>
              <a:gd name="T1" fmla="*/ 168275 h 205"/>
              <a:gd name="T2" fmla="*/ 0 w 318"/>
              <a:gd name="T3" fmla="*/ 0 h 205"/>
              <a:gd name="T4" fmla="*/ 168275 w 318"/>
              <a:gd name="T5" fmla="*/ 325437 h 205"/>
              <a:gd name="T6" fmla="*/ 504825 w 318"/>
              <a:gd name="T7" fmla="*/ 168275 h 2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8" h="205">
                <a:moveTo>
                  <a:pt x="318" y="106"/>
                </a:moveTo>
                <a:lnTo>
                  <a:pt x="0" y="0"/>
                </a:lnTo>
                <a:lnTo>
                  <a:pt x="106" y="205"/>
                </a:lnTo>
                <a:lnTo>
                  <a:pt x="318" y="106"/>
                </a:lnTo>
                <a:close/>
              </a:path>
            </a:pathLst>
          </a:custGeom>
          <a:solidFill>
            <a:srgbClr val="33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4" name="Freeform 51"/>
          <p:cNvSpPr>
            <a:spLocks/>
          </p:cNvSpPr>
          <p:nvPr/>
        </p:nvSpPr>
        <p:spPr bwMode="auto">
          <a:xfrm>
            <a:off x="7494588" y="1568450"/>
            <a:ext cx="366712" cy="431800"/>
          </a:xfrm>
          <a:custGeom>
            <a:avLst/>
            <a:gdLst>
              <a:gd name="T0" fmla="*/ 366712 w 231"/>
              <a:gd name="T1" fmla="*/ 336550 h 272"/>
              <a:gd name="T2" fmla="*/ 0 w 231"/>
              <a:gd name="T3" fmla="*/ 431800 h 272"/>
              <a:gd name="T4" fmla="*/ 209550 w 231"/>
              <a:gd name="T5" fmla="*/ 0 h 272"/>
              <a:gd name="T6" fmla="*/ 366712 w 231"/>
              <a:gd name="T7" fmla="*/ 33655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2">
                <a:moveTo>
                  <a:pt x="231" y="212"/>
                </a:moveTo>
                <a:lnTo>
                  <a:pt x="0" y="272"/>
                </a:lnTo>
                <a:lnTo>
                  <a:pt x="132" y="0"/>
                </a:lnTo>
                <a:lnTo>
                  <a:pt x="231" y="212"/>
                </a:lnTo>
                <a:close/>
              </a:path>
            </a:pathLst>
          </a:custGeom>
          <a:solidFill>
            <a:srgbClr val="00CC0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5" name="Freeform 52"/>
          <p:cNvSpPr>
            <a:spLocks/>
          </p:cNvSpPr>
          <p:nvPr/>
        </p:nvSpPr>
        <p:spPr bwMode="auto">
          <a:xfrm>
            <a:off x="6842125" y="2105025"/>
            <a:ext cx="841375" cy="252413"/>
          </a:xfrm>
          <a:custGeom>
            <a:avLst/>
            <a:gdLst>
              <a:gd name="T0" fmla="*/ 368300 w 530"/>
              <a:gd name="T1" fmla="*/ 0 h 159"/>
              <a:gd name="T2" fmla="*/ 841375 w 530"/>
              <a:gd name="T3" fmla="*/ 252413 h 159"/>
              <a:gd name="T4" fmla="*/ 0 w 530"/>
              <a:gd name="T5" fmla="*/ 188913 h 159"/>
              <a:gd name="T6" fmla="*/ 368300 w 530"/>
              <a:gd name="T7" fmla="*/ 0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0" h="159">
                <a:moveTo>
                  <a:pt x="232" y="0"/>
                </a:moveTo>
                <a:lnTo>
                  <a:pt x="530" y="159"/>
                </a:lnTo>
                <a:lnTo>
                  <a:pt x="0" y="119"/>
                </a:lnTo>
                <a:lnTo>
                  <a:pt x="232" y="0"/>
                </a:lnTo>
                <a:close/>
              </a:path>
            </a:pathLst>
          </a:custGeom>
          <a:solidFill>
            <a:srgbClr val="CC99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6" name="Freeform 53"/>
          <p:cNvSpPr>
            <a:spLocks/>
          </p:cNvSpPr>
          <p:nvPr/>
        </p:nvSpPr>
        <p:spPr bwMode="auto">
          <a:xfrm>
            <a:off x="6946900" y="1568450"/>
            <a:ext cx="746125" cy="431800"/>
          </a:xfrm>
          <a:custGeom>
            <a:avLst/>
            <a:gdLst>
              <a:gd name="T0" fmla="*/ 746125 w 470"/>
              <a:gd name="T1" fmla="*/ 0 h 272"/>
              <a:gd name="T2" fmla="*/ 547688 w 470"/>
              <a:gd name="T3" fmla="*/ 431800 h 272"/>
              <a:gd name="T4" fmla="*/ 0 w 470"/>
              <a:gd name="T5" fmla="*/ 179388 h 272"/>
              <a:gd name="T6" fmla="*/ 746125 w 470"/>
              <a:gd name="T7" fmla="*/ 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0" h="272">
                <a:moveTo>
                  <a:pt x="470" y="0"/>
                </a:moveTo>
                <a:lnTo>
                  <a:pt x="345" y="272"/>
                </a:lnTo>
                <a:lnTo>
                  <a:pt x="0" y="113"/>
                </a:lnTo>
                <a:lnTo>
                  <a:pt x="470" y="0"/>
                </a:lnTo>
                <a:close/>
              </a:path>
            </a:pathLst>
          </a:custGeom>
          <a:solidFill>
            <a:srgbClr val="0099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7" name="Freeform 54"/>
          <p:cNvSpPr>
            <a:spLocks/>
          </p:cNvSpPr>
          <p:nvPr/>
        </p:nvSpPr>
        <p:spPr bwMode="auto">
          <a:xfrm>
            <a:off x="7494588" y="1905000"/>
            <a:ext cx="366712" cy="441325"/>
          </a:xfrm>
          <a:custGeom>
            <a:avLst/>
            <a:gdLst>
              <a:gd name="T0" fmla="*/ 366712 w 231"/>
              <a:gd name="T1" fmla="*/ 0 h 278"/>
              <a:gd name="T2" fmla="*/ 188912 w 231"/>
              <a:gd name="T3" fmla="*/ 441325 h 278"/>
              <a:gd name="T4" fmla="*/ 0 w 231"/>
              <a:gd name="T5" fmla="*/ 104775 h 278"/>
              <a:gd name="T6" fmla="*/ 366712 w 231"/>
              <a:gd name="T7" fmla="*/ 0 h 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8">
                <a:moveTo>
                  <a:pt x="231" y="0"/>
                </a:moveTo>
                <a:lnTo>
                  <a:pt x="119" y="278"/>
                </a:lnTo>
                <a:lnTo>
                  <a:pt x="0" y="66"/>
                </a:lnTo>
                <a:lnTo>
                  <a:pt x="231" y="0"/>
                </a:lnTo>
                <a:close/>
              </a:path>
            </a:pathLst>
          </a:custGeom>
          <a:solidFill>
            <a:srgbClr val="66FF33"/>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8" name="Freeform 55"/>
          <p:cNvSpPr>
            <a:spLocks/>
          </p:cNvSpPr>
          <p:nvPr/>
        </p:nvSpPr>
        <p:spPr bwMode="auto">
          <a:xfrm>
            <a:off x="5410200" y="3962400"/>
            <a:ext cx="762000" cy="457200"/>
          </a:xfrm>
          <a:custGeom>
            <a:avLst/>
            <a:gdLst>
              <a:gd name="T0" fmla="*/ 304800 w 480"/>
              <a:gd name="T1" fmla="*/ 0 h 288"/>
              <a:gd name="T2" fmla="*/ 762000 w 480"/>
              <a:gd name="T3" fmla="*/ 457200 h 288"/>
              <a:gd name="T4" fmla="*/ 0 w 480"/>
              <a:gd name="T5" fmla="*/ 381000 h 288"/>
              <a:gd name="T6" fmla="*/ 304800 w 480"/>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288">
                <a:moveTo>
                  <a:pt x="192" y="0"/>
                </a:moveTo>
                <a:lnTo>
                  <a:pt x="480" y="288"/>
                </a:lnTo>
                <a:lnTo>
                  <a:pt x="0" y="240"/>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79" name="Freeform 56"/>
          <p:cNvSpPr>
            <a:spLocks/>
          </p:cNvSpPr>
          <p:nvPr/>
        </p:nvSpPr>
        <p:spPr bwMode="auto">
          <a:xfrm>
            <a:off x="5410200" y="4343400"/>
            <a:ext cx="762000" cy="685800"/>
          </a:xfrm>
          <a:custGeom>
            <a:avLst/>
            <a:gdLst>
              <a:gd name="T0" fmla="*/ 0 w 480"/>
              <a:gd name="T1" fmla="*/ 0 h 432"/>
              <a:gd name="T2" fmla="*/ 762000 w 480"/>
              <a:gd name="T3" fmla="*/ 76200 h 432"/>
              <a:gd name="T4" fmla="*/ 228600 w 480"/>
              <a:gd name="T5" fmla="*/ 685800 h 432"/>
              <a:gd name="T6" fmla="*/ 0 w 480"/>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432">
                <a:moveTo>
                  <a:pt x="0" y="0"/>
                </a:moveTo>
                <a:lnTo>
                  <a:pt x="480" y="48"/>
                </a:lnTo>
                <a:lnTo>
                  <a:pt x="144" y="432"/>
                </a:lnTo>
                <a:lnTo>
                  <a:pt x="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0" name="Freeform 57"/>
          <p:cNvSpPr>
            <a:spLocks/>
          </p:cNvSpPr>
          <p:nvPr/>
        </p:nvSpPr>
        <p:spPr bwMode="auto">
          <a:xfrm>
            <a:off x="5638800" y="44196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1" name="Freeform 58"/>
          <p:cNvSpPr>
            <a:spLocks/>
          </p:cNvSpPr>
          <p:nvPr/>
        </p:nvSpPr>
        <p:spPr bwMode="auto">
          <a:xfrm>
            <a:off x="5029200" y="5029200"/>
            <a:ext cx="1066800" cy="381000"/>
          </a:xfrm>
          <a:custGeom>
            <a:avLst/>
            <a:gdLst>
              <a:gd name="T0" fmla="*/ 609600 w 672"/>
              <a:gd name="T1" fmla="*/ 0 h 240"/>
              <a:gd name="T2" fmla="*/ 1066800 w 672"/>
              <a:gd name="T3" fmla="*/ 381000 h 240"/>
              <a:gd name="T4" fmla="*/ 0 w 672"/>
              <a:gd name="T5" fmla="*/ 304800 h 240"/>
              <a:gd name="T6" fmla="*/ 60960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384" y="0"/>
                </a:moveTo>
                <a:lnTo>
                  <a:pt x="672" y="240"/>
                </a:lnTo>
                <a:lnTo>
                  <a:pt x="0" y="192"/>
                </a:lnTo>
                <a:lnTo>
                  <a:pt x="384" y="0"/>
                </a:lnTo>
                <a:close/>
              </a:path>
            </a:pathLst>
          </a:custGeom>
          <a:solidFill>
            <a:srgbClr val="99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2" name="Freeform 59"/>
          <p:cNvSpPr>
            <a:spLocks/>
          </p:cNvSpPr>
          <p:nvPr/>
        </p:nvSpPr>
        <p:spPr bwMode="auto">
          <a:xfrm>
            <a:off x="5029200" y="5334000"/>
            <a:ext cx="1066800" cy="381000"/>
          </a:xfrm>
          <a:custGeom>
            <a:avLst/>
            <a:gdLst>
              <a:gd name="T0" fmla="*/ 0 w 672"/>
              <a:gd name="T1" fmla="*/ 0 h 240"/>
              <a:gd name="T2" fmla="*/ 1066800 w 672"/>
              <a:gd name="T3" fmla="*/ 76200 h 240"/>
              <a:gd name="T4" fmla="*/ 685800 w 672"/>
              <a:gd name="T5" fmla="*/ 381000 h 240"/>
              <a:gd name="T6" fmla="*/ 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0" y="0"/>
                </a:moveTo>
                <a:lnTo>
                  <a:pt x="672" y="48"/>
                </a:lnTo>
                <a:lnTo>
                  <a:pt x="432" y="240"/>
                </a:lnTo>
                <a:lnTo>
                  <a:pt x="0" y="0"/>
                </a:lnTo>
                <a:close/>
              </a:path>
            </a:pathLst>
          </a:custGeom>
          <a:solidFill>
            <a:srgbClr val="CC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3" name="Freeform 60"/>
          <p:cNvSpPr>
            <a:spLocks/>
          </p:cNvSpPr>
          <p:nvPr/>
        </p:nvSpPr>
        <p:spPr bwMode="auto">
          <a:xfrm>
            <a:off x="4800600" y="4953000"/>
            <a:ext cx="838200" cy="381000"/>
          </a:xfrm>
          <a:custGeom>
            <a:avLst/>
            <a:gdLst>
              <a:gd name="T0" fmla="*/ 838200 w 528"/>
              <a:gd name="T1" fmla="*/ 76200 h 240"/>
              <a:gd name="T2" fmla="*/ 228600 w 528"/>
              <a:gd name="T3" fmla="*/ 381000 h 240"/>
              <a:gd name="T4" fmla="*/ 0 w 528"/>
              <a:gd name="T5" fmla="*/ 0 h 240"/>
              <a:gd name="T6" fmla="*/ 838200 w 528"/>
              <a:gd name="T7" fmla="*/ 762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240">
                <a:moveTo>
                  <a:pt x="528" y="48"/>
                </a:moveTo>
                <a:lnTo>
                  <a:pt x="144" y="240"/>
                </a:lnTo>
                <a:lnTo>
                  <a:pt x="0" y="0"/>
                </a:lnTo>
                <a:lnTo>
                  <a:pt x="528" y="48"/>
                </a:lnTo>
                <a:close/>
              </a:path>
            </a:pathLst>
          </a:custGeom>
          <a:solidFill>
            <a:srgbClr val="66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4" name="Freeform 61"/>
          <p:cNvSpPr>
            <a:spLocks/>
          </p:cNvSpPr>
          <p:nvPr/>
        </p:nvSpPr>
        <p:spPr bwMode="auto">
          <a:xfrm>
            <a:off x="4800600" y="4419600"/>
            <a:ext cx="838200" cy="609600"/>
          </a:xfrm>
          <a:custGeom>
            <a:avLst/>
            <a:gdLst>
              <a:gd name="T0" fmla="*/ 838200 w 528"/>
              <a:gd name="T1" fmla="*/ 609600 h 384"/>
              <a:gd name="T2" fmla="*/ 76200 w 528"/>
              <a:gd name="T3" fmla="*/ 0 h 384"/>
              <a:gd name="T4" fmla="*/ 0 w 528"/>
              <a:gd name="T5" fmla="*/ 533400 h 384"/>
              <a:gd name="T6" fmla="*/ 838200 w 528"/>
              <a:gd name="T7" fmla="*/ 6096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384">
                <a:moveTo>
                  <a:pt x="528" y="384"/>
                </a:moveTo>
                <a:lnTo>
                  <a:pt x="48" y="0"/>
                </a:lnTo>
                <a:lnTo>
                  <a:pt x="0" y="336"/>
                </a:lnTo>
                <a:lnTo>
                  <a:pt x="528" y="384"/>
                </a:lnTo>
                <a:close/>
              </a:path>
            </a:pathLst>
          </a:custGeom>
          <a:solidFill>
            <a:srgbClr val="00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5" name="Freeform 62"/>
          <p:cNvSpPr>
            <a:spLocks/>
          </p:cNvSpPr>
          <p:nvPr/>
        </p:nvSpPr>
        <p:spPr bwMode="auto">
          <a:xfrm>
            <a:off x="4876800" y="4419600"/>
            <a:ext cx="762000" cy="609600"/>
          </a:xfrm>
          <a:custGeom>
            <a:avLst/>
            <a:gdLst>
              <a:gd name="T0" fmla="*/ 0 w 480"/>
              <a:gd name="T1" fmla="*/ 0 h 384"/>
              <a:gd name="T2" fmla="*/ 381000 w 480"/>
              <a:gd name="T3" fmla="*/ 76200 h 384"/>
              <a:gd name="T4" fmla="*/ 762000 w 480"/>
              <a:gd name="T5" fmla="*/ 609600 h 384"/>
              <a:gd name="T6" fmla="*/ 0 w 48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384">
                <a:moveTo>
                  <a:pt x="0" y="0"/>
                </a:moveTo>
                <a:lnTo>
                  <a:pt x="240" y="48"/>
                </a:lnTo>
                <a:lnTo>
                  <a:pt x="480" y="384"/>
                </a:lnTo>
                <a:lnTo>
                  <a:pt x="0" y="0"/>
                </a:lnTo>
                <a:close/>
              </a:path>
            </a:pathLst>
          </a:custGeom>
          <a:solidFill>
            <a:srgbClr val="00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6" name="Freeform 63"/>
          <p:cNvSpPr>
            <a:spLocks/>
          </p:cNvSpPr>
          <p:nvPr/>
        </p:nvSpPr>
        <p:spPr bwMode="auto">
          <a:xfrm>
            <a:off x="5257800" y="4343400"/>
            <a:ext cx="381000" cy="685800"/>
          </a:xfrm>
          <a:custGeom>
            <a:avLst/>
            <a:gdLst>
              <a:gd name="T0" fmla="*/ 0 w 240"/>
              <a:gd name="T1" fmla="*/ 152400 h 432"/>
              <a:gd name="T2" fmla="*/ 381000 w 240"/>
              <a:gd name="T3" fmla="*/ 685800 h 432"/>
              <a:gd name="T4" fmla="*/ 152400 w 240"/>
              <a:gd name="T5" fmla="*/ 0 h 432"/>
              <a:gd name="T6" fmla="*/ 0 w 240"/>
              <a:gd name="T7" fmla="*/ 15240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432">
                <a:moveTo>
                  <a:pt x="0" y="96"/>
                </a:moveTo>
                <a:lnTo>
                  <a:pt x="240" y="432"/>
                </a:lnTo>
                <a:lnTo>
                  <a:pt x="96" y="0"/>
                </a:lnTo>
                <a:lnTo>
                  <a:pt x="0" y="96"/>
                </a:lnTo>
                <a:close/>
              </a:path>
            </a:pathLst>
          </a:custGeom>
          <a:solidFill>
            <a:srgbClr val="33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7" name="Freeform 64"/>
          <p:cNvSpPr>
            <a:spLocks/>
          </p:cNvSpPr>
          <p:nvPr/>
        </p:nvSpPr>
        <p:spPr bwMode="auto">
          <a:xfrm>
            <a:off x="5029200" y="3962400"/>
            <a:ext cx="685800" cy="381000"/>
          </a:xfrm>
          <a:custGeom>
            <a:avLst/>
            <a:gdLst>
              <a:gd name="T0" fmla="*/ 685800 w 432"/>
              <a:gd name="T1" fmla="*/ 0 h 240"/>
              <a:gd name="T2" fmla="*/ 0 w 432"/>
              <a:gd name="T3" fmla="*/ 152400 h 240"/>
              <a:gd name="T4" fmla="*/ 381000 w 432"/>
              <a:gd name="T5" fmla="*/ 381000 h 240"/>
              <a:gd name="T6" fmla="*/ 685800 w 43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40">
                <a:moveTo>
                  <a:pt x="432" y="0"/>
                </a:moveTo>
                <a:lnTo>
                  <a:pt x="0" y="96"/>
                </a:lnTo>
                <a:lnTo>
                  <a:pt x="240" y="240"/>
                </a:lnTo>
                <a:lnTo>
                  <a:pt x="432" y="0"/>
                </a:lnTo>
                <a:close/>
              </a:path>
            </a:pathLst>
          </a:custGeom>
          <a:solidFill>
            <a:srgbClr val="00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8" name="Freeform 65"/>
          <p:cNvSpPr>
            <a:spLocks/>
          </p:cNvSpPr>
          <p:nvPr/>
        </p:nvSpPr>
        <p:spPr bwMode="auto">
          <a:xfrm>
            <a:off x="4876800" y="4343400"/>
            <a:ext cx="533400" cy="152400"/>
          </a:xfrm>
          <a:custGeom>
            <a:avLst/>
            <a:gdLst>
              <a:gd name="T0" fmla="*/ 533400 w 336"/>
              <a:gd name="T1" fmla="*/ 0 h 96"/>
              <a:gd name="T2" fmla="*/ 381000 w 336"/>
              <a:gd name="T3" fmla="*/ 152400 h 96"/>
              <a:gd name="T4" fmla="*/ 0 w 336"/>
              <a:gd name="T5" fmla="*/ 76200 h 96"/>
              <a:gd name="T6" fmla="*/ 533400 w 336"/>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96">
                <a:moveTo>
                  <a:pt x="336" y="0"/>
                </a:moveTo>
                <a:lnTo>
                  <a:pt x="240" y="96"/>
                </a:lnTo>
                <a:lnTo>
                  <a:pt x="0" y="48"/>
                </a:lnTo>
                <a:lnTo>
                  <a:pt x="336"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89" name="Freeform 66"/>
          <p:cNvSpPr>
            <a:spLocks/>
          </p:cNvSpPr>
          <p:nvPr/>
        </p:nvSpPr>
        <p:spPr bwMode="auto">
          <a:xfrm>
            <a:off x="4876800" y="4114800"/>
            <a:ext cx="533400" cy="304800"/>
          </a:xfrm>
          <a:custGeom>
            <a:avLst/>
            <a:gdLst>
              <a:gd name="T0" fmla="*/ 152400 w 336"/>
              <a:gd name="T1" fmla="*/ 0 h 192"/>
              <a:gd name="T2" fmla="*/ 533400 w 336"/>
              <a:gd name="T3" fmla="*/ 228600 h 192"/>
              <a:gd name="T4" fmla="*/ 0 w 336"/>
              <a:gd name="T5" fmla="*/ 304800 h 192"/>
              <a:gd name="T6" fmla="*/ 152400 w 336"/>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192">
                <a:moveTo>
                  <a:pt x="96" y="0"/>
                </a:moveTo>
                <a:lnTo>
                  <a:pt x="336" y="144"/>
                </a:lnTo>
                <a:lnTo>
                  <a:pt x="0" y="192"/>
                </a:lnTo>
                <a:lnTo>
                  <a:pt x="96" y="0"/>
                </a:lnTo>
                <a:close/>
              </a:path>
            </a:pathLst>
          </a:custGeom>
          <a:solidFill>
            <a:srgbClr val="0066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0" name="Freeform 67"/>
          <p:cNvSpPr>
            <a:spLocks/>
          </p:cNvSpPr>
          <p:nvPr/>
        </p:nvSpPr>
        <p:spPr bwMode="auto">
          <a:xfrm>
            <a:off x="5715000" y="3962400"/>
            <a:ext cx="685800" cy="457200"/>
          </a:xfrm>
          <a:custGeom>
            <a:avLst/>
            <a:gdLst>
              <a:gd name="T0" fmla="*/ 0 w 432"/>
              <a:gd name="T1" fmla="*/ 0 h 288"/>
              <a:gd name="T2" fmla="*/ 457200 w 432"/>
              <a:gd name="T3" fmla="*/ 457200 h 288"/>
              <a:gd name="T4" fmla="*/ 685800 w 432"/>
              <a:gd name="T5" fmla="*/ 381000 h 288"/>
              <a:gd name="T6" fmla="*/ 0 w 4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88">
                <a:moveTo>
                  <a:pt x="0" y="0"/>
                </a:moveTo>
                <a:lnTo>
                  <a:pt x="288" y="288"/>
                </a:lnTo>
                <a:lnTo>
                  <a:pt x="432" y="240"/>
                </a:lnTo>
                <a:lnTo>
                  <a:pt x="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66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1" name="Freeform 68"/>
          <p:cNvSpPr>
            <a:spLocks/>
          </p:cNvSpPr>
          <p:nvPr/>
        </p:nvSpPr>
        <p:spPr bwMode="auto">
          <a:xfrm>
            <a:off x="6096000" y="4343400"/>
            <a:ext cx="304800" cy="1066800"/>
          </a:xfrm>
          <a:custGeom>
            <a:avLst/>
            <a:gdLst>
              <a:gd name="T0" fmla="*/ 304800 w 192"/>
              <a:gd name="T1" fmla="*/ 0 h 672"/>
              <a:gd name="T2" fmla="*/ 76200 w 192"/>
              <a:gd name="T3" fmla="*/ 762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48" y="48"/>
                </a:lnTo>
                <a:lnTo>
                  <a:pt x="0" y="672"/>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2" name="Freeform 69"/>
          <p:cNvSpPr>
            <a:spLocks/>
          </p:cNvSpPr>
          <p:nvPr/>
        </p:nvSpPr>
        <p:spPr bwMode="auto">
          <a:xfrm>
            <a:off x="6096000" y="4343400"/>
            <a:ext cx="304800" cy="1066800"/>
          </a:xfrm>
          <a:custGeom>
            <a:avLst/>
            <a:gdLst>
              <a:gd name="T0" fmla="*/ 304800 w 192"/>
              <a:gd name="T1" fmla="*/ 0 h 672"/>
              <a:gd name="T2" fmla="*/ 304800 w 192"/>
              <a:gd name="T3" fmla="*/ 7620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192" y="480"/>
                </a:lnTo>
                <a:lnTo>
                  <a:pt x="0" y="672"/>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3" name="Freeform 70"/>
          <p:cNvSpPr>
            <a:spLocks/>
          </p:cNvSpPr>
          <p:nvPr/>
        </p:nvSpPr>
        <p:spPr bwMode="auto">
          <a:xfrm>
            <a:off x="6096000" y="5105400"/>
            <a:ext cx="304800" cy="457200"/>
          </a:xfrm>
          <a:custGeom>
            <a:avLst/>
            <a:gdLst>
              <a:gd name="T0" fmla="*/ 304800 w 192"/>
              <a:gd name="T1" fmla="*/ 0 h 288"/>
              <a:gd name="T2" fmla="*/ 0 w 192"/>
              <a:gd name="T3" fmla="*/ 304800 h 288"/>
              <a:gd name="T4" fmla="*/ 0 w 192"/>
              <a:gd name="T5" fmla="*/ 457200 h 288"/>
              <a:gd name="T6" fmla="*/ 304800 w 19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288">
                <a:moveTo>
                  <a:pt x="192" y="0"/>
                </a:moveTo>
                <a:lnTo>
                  <a:pt x="0" y="192"/>
                </a:lnTo>
                <a:lnTo>
                  <a:pt x="0" y="288"/>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4" name="Freeform 71"/>
          <p:cNvSpPr>
            <a:spLocks/>
          </p:cNvSpPr>
          <p:nvPr/>
        </p:nvSpPr>
        <p:spPr bwMode="auto">
          <a:xfrm>
            <a:off x="5715000" y="5410200"/>
            <a:ext cx="381000" cy="304800"/>
          </a:xfrm>
          <a:custGeom>
            <a:avLst/>
            <a:gdLst>
              <a:gd name="T0" fmla="*/ 381000 w 240"/>
              <a:gd name="T1" fmla="*/ 152400 h 192"/>
              <a:gd name="T2" fmla="*/ 381000 w 240"/>
              <a:gd name="T3" fmla="*/ 0 h 192"/>
              <a:gd name="T4" fmla="*/ 0 w 240"/>
              <a:gd name="T5" fmla="*/ 304800 h 192"/>
              <a:gd name="T6" fmla="*/ 381000 w 240"/>
              <a:gd name="T7" fmla="*/ 1524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192">
                <a:moveTo>
                  <a:pt x="240" y="96"/>
                </a:moveTo>
                <a:lnTo>
                  <a:pt x="240" y="0"/>
                </a:lnTo>
                <a:lnTo>
                  <a:pt x="0" y="192"/>
                </a:lnTo>
                <a:lnTo>
                  <a:pt x="240" y="9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5" name="Freeform 72"/>
          <p:cNvSpPr>
            <a:spLocks/>
          </p:cNvSpPr>
          <p:nvPr/>
        </p:nvSpPr>
        <p:spPr bwMode="auto">
          <a:xfrm>
            <a:off x="7683500" y="4191000"/>
            <a:ext cx="546100" cy="457200"/>
          </a:xfrm>
          <a:custGeom>
            <a:avLst/>
            <a:gdLst>
              <a:gd name="T0" fmla="*/ 88900 w 344"/>
              <a:gd name="T1" fmla="*/ 0 h 288"/>
              <a:gd name="T2" fmla="*/ 546100 w 344"/>
              <a:gd name="T3" fmla="*/ 457200 h 288"/>
              <a:gd name="T4" fmla="*/ 0 w 344"/>
              <a:gd name="T5" fmla="*/ 284163 h 288"/>
              <a:gd name="T6" fmla="*/ 88900 w 344"/>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4" h="288">
                <a:moveTo>
                  <a:pt x="56" y="0"/>
                </a:moveTo>
                <a:lnTo>
                  <a:pt x="344" y="288"/>
                </a:lnTo>
                <a:lnTo>
                  <a:pt x="0" y="179"/>
                </a:lnTo>
                <a:lnTo>
                  <a:pt x="56" y="0"/>
                </a:lnTo>
                <a:close/>
              </a:path>
            </a:pathLst>
          </a:custGeom>
          <a:solidFill>
            <a:srgbClr val="00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6" name="Freeform 73"/>
          <p:cNvSpPr>
            <a:spLocks/>
          </p:cNvSpPr>
          <p:nvPr/>
        </p:nvSpPr>
        <p:spPr bwMode="auto">
          <a:xfrm>
            <a:off x="7696200" y="4648200"/>
            <a:ext cx="533400" cy="609600"/>
          </a:xfrm>
          <a:custGeom>
            <a:avLst/>
            <a:gdLst>
              <a:gd name="T0" fmla="*/ 165100 w 336"/>
              <a:gd name="T1" fmla="*/ 152400 h 384"/>
              <a:gd name="T2" fmla="*/ 533400 w 336"/>
              <a:gd name="T3" fmla="*/ 0 h 384"/>
              <a:gd name="T4" fmla="*/ 0 w 336"/>
              <a:gd name="T5" fmla="*/ 609600 h 384"/>
              <a:gd name="T6" fmla="*/ 165100 w 336"/>
              <a:gd name="T7" fmla="*/ 1524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384">
                <a:moveTo>
                  <a:pt x="104" y="96"/>
                </a:moveTo>
                <a:lnTo>
                  <a:pt x="336" y="0"/>
                </a:lnTo>
                <a:lnTo>
                  <a:pt x="0" y="384"/>
                </a:lnTo>
                <a:lnTo>
                  <a:pt x="104" y="96"/>
                </a:lnTo>
                <a:close/>
              </a:path>
            </a:pathLst>
          </a:custGeom>
          <a:solidFill>
            <a:srgbClr val="CCFF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7" name="Freeform 74"/>
          <p:cNvSpPr>
            <a:spLocks/>
          </p:cNvSpPr>
          <p:nvPr/>
        </p:nvSpPr>
        <p:spPr bwMode="auto">
          <a:xfrm>
            <a:off x="7696200" y="46482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solidFill>
            <a:srgbClr val="FF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8" name="Freeform 75"/>
          <p:cNvSpPr>
            <a:spLocks/>
          </p:cNvSpPr>
          <p:nvPr/>
        </p:nvSpPr>
        <p:spPr bwMode="auto">
          <a:xfrm>
            <a:off x="7086600" y="5257800"/>
            <a:ext cx="1006475" cy="304800"/>
          </a:xfrm>
          <a:custGeom>
            <a:avLst/>
            <a:gdLst>
              <a:gd name="T0" fmla="*/ 609600 w 634"/>
              <a:gd name="T1" fmla="*/ 0 h 192"/>
              <a:gd name="T2" fmla="*/ 1006475 w 634"/>
              <a:gd name="T3" fmla="*/ 88900 h 192"/>
              <a:gd name="T4" fmla="*/ 0 w 634"/>
              <a:gd name="T5" fmla="*/ 304800 h 192"/>
              <a:gd name="T6" fmla="*/ 609600 w 634"/>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4" h="192">
                <a:moveTo>
                  <a:pt x="384" y="0"/>
                </a:moveTo>
                <a:lnTo>
                  <a:pt x="634" y="56"/>
                </a:lnTo>
                <a:lnTo>
                  <a:pt x="0" y="192"/>
                </a:lnTo>
                <a:lnTo>
                  <a:pt x="384" y="0"/>
                </a:lnTo>
                <a:close/>
              </a:path>
            </a:pathLst>
          </a:custGeom>
          <a:solidFill>
            <a:srgbClr val="FF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599" name="Freeform 76"/>
          <p:cNvSpPr>
            <a:spLocks/>
          </p:cNvSpPr>
          <p:nvPr/>
        </p:nvSpPr>
        <p:spPr bwMode="auto">
          <a:xfrm>
            <a:off x="7086600" y="5346700"/>
            <a:ext cx="1017588" cy="596900"/>
          </a:xfrm>
          <a:custGeom>
            <a:avLst/>
            <a:gdLst>
              <a:gd name="T0" fmla="*/ 0 w 641"/>
              <a:gd name="T1" fmla="*/ 215900 h 376"/>
              <a:gd name="T2" fmla="*/ 1017588 w 641"/>
              <a:gd name="T3" fmla="*/ 0 h 376"/>
              <a:gd name="T4" fmla="*/ 685800 w 641"/>
              <a:gd name="T5" fmla="*/ 596900 h 376"/>
              <a:gd name="T6" fmla="*/ 0 w 641"/>
              <a:gd name="T7" fmla="*/ 215900 h 3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1" h="376">
                <a:moveTo>
                  <a:pt x="0" y="136"/>
                </a:moveTo>
                <a:lnTo>
                  <a:pt x="641" y="0"/>
                </a:lnTo>
                <a:lnTo>
                  <a:pt x="432" y="376"/>
                </a:lnTo>
                <a:lnTo>
                  <a:pt x="0" y="136"/>
                </a:lnTo>
                <a:close/>
              </a:path>
            </a:pathLst>
          </a:custGeom>
          <a:solidFill>
            <a:srgbClr val="FF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0" name="Freeform 77"/>
          <p:cNvSpPr>
            <a:spLocks/>
          </p:cNvSpPr>
          <p:nvPr/>
        </p:nvSpPr>
        <p:spPr bwMode="auto">
          <a:xfrm>
            <a:off x="6858000" y="5181600"/>
            <a:ext cx="835025" cy="381000"/>
          </a:xfrm>
          <a:custGeom>
            <a:avLst/>
            <a:gdLst>
              <a:gd name="T0" fmla="*/ 835025 w 526"/>
              <a:gd name="T1" fmla="*/ 71438 h 240"/>
              <a:gd name="T2" fmla="*/ 228600 w 526"/>
              <a:gd name="T3" fmla="*/ 381000 h 240"/>
              <a:gd name="T4" fmla="*/ 0 w 526"/>
              <a:gd name="T5" fmla="*/ 0 h 240"/>
              <a:gd name="T6" fmla="*/ 835025 w 526"/>
              <a:gd name="T7" fmla="*/ 71438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6" h="240">
                <a:moveTo>
                  <a:pt x="526" y="45"/>
                </a:moveTo>
                <a:lnTo>
                  <a:pt x="144" y="240"/>
                </a:lnTo>
                <a:lnTo>
                  <a:pt x="0" y="0"/>
                </a:lnTo>
                <a:lnTo>
                  <a:pt x="526" y="45"/>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1" name="Freeform 78"/>
          <p:cNvSpPr>
            <a:spLocks/>
          </p:cNvSpPr>
          <p:nvPr/>
        </p:nvSpPr>
        <p:spPr bwMode="auto">
          <a:xfrm>
            <a:off x="6858000" y="4648200"/>
            <a:ext cx="361950" cy="533400"/>
          </a:xfrm>
          <a:custGeom>
            <a:avLst/>
            <a:gdLst>
              <a:gd name="T0" fmla="*/ 361950 w 228"/>
              <a:gd name="T1" fmla="*/ 361950 h 336"/>
              <a:gd name="T2" fmla="*/ 76200 w 228"/>
              <a:gd name="T3" fmla="*/ 0 h 336"/>
              <a:gd name="T4" fmla="*/ 0 w 228"/>
              <a:gd name="T5" fmla="*/ 533400 h 336"/>
              <a:gd name="T6" fmla="*/ 361950 w 228"/>
              <a:gd name="T7" fmla="*/ 36195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336">
                <a:moveTo>
                  <a:pt x="228" y="228"/>
                </a:moveTo>
                <a:lnTo>
                  <a:pt x="48" y="0"/>
                </a:lnTo>
                <a:lnTo>
                  <a:pt x="0" y="336"/>
                </a:lnTo>
                <a:lnTo>
                  <a:pt x="228" y="228"/>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2" name="Freeform 79"/>
          <p:cNvSpPr>
            <a:spLocks/>
          </p:cNvSpPr>
          <p:nvPr/>
        </p:nvSpPr>
        <p:spPr bwMode="auto">
          <a:xfrm>
            <a:off x="7210425" y="4905375"/>
            <a:ext cx="485775" cy="352425"/>
          </a:xfrm>
          <a:custGeom>
            <a:avLst/>
            <a:gdLst>
              <a:gd name="T0" fmla="*/ 0 w 306"/>
              <a:gd name="T1" fmla="*/ 104775 h 222"/>
              <a:gd name="T2" fmla="*/ 485775 w 306"/>
              <a:gd name="T3" fmla="*/ 352425 h 222"/>
              <a:gd name="T4" fmla="*/ 284163 w 306"/>
              <a:gd name="T5" fmla="*/ 0 h 222"/>
              <a:gd name="T6" fmla="*/ 0 w 306"/>
              <a:gd name="T7" fmla="*/ 104775 h 2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222">
                <a:moveTo>
                  <a:pt x="0" y="66"/>
                </a:moveTo>
                <a:lnTo>
                  <a:pt x="306" y="222"/>
                </a:lnTo>
                <a:lnTo>
                  <a:pt x="179" y="0"/>
                </a:lnTo>
                <a:lnTo>
                  <a:pt x="0" y="6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33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3" name="Freeform 80"/>
          <p:cNvSpPr>
            <a:spLocks/>
          </p:cNvSpPr>
          <p:nvPr/>
        </p:nvSpPr>
        <p:spPr bwMode="auto">
          <a:xfrm>
            <a:off x="7086600" y="4191000"/>
            <a:ext cx="685800" cy="273050"/>
          </a:xfrm>
          <a:custGeom>
            <a:avLst/>
            <a:gdLst>
              <a:gd name="T0" fmla="*/ 685800 w 432"/>
              <a:gd name="T1" fmla="*/ 0 h 172"/>
              <a:gd name="T2" fmla="*/ 0 w 432"/>
              <a:gd name="T3" fmla="*/ 152400 h 172"/>
              <a:gd name="T4" fmla="*/ 596900 w 432"/>
              <a:gd name="T5" fmla="*/ 273050 h 172"/>
              <a:gd name="T6" fmla="*/ 685800 w 432"/>
              <a:gd name="T7" fmla="*/ 0 h 1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172">
                <a:moveTo>
                  <a:pt x="432" y="0"/>
                </a:moveTo>
                <a:lnTo>
                  <a:pt x="0" y="96"/>
                </a:lnTo>
                <a:lnTo>
                  <a:pt x="376" y="172"/>
                </a:lnTo>
                <a:lnTo>
                  <a:pt x="43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4" name="Freeform 81"/>
          <p:cNvSpPr>
            <a:spLocks/>
          </p:cNvSpPr>
          <p:nvPr/>
        </p:nvSpPr>
        <p:spPr bwMode="auto">
          <a:xfrm>
            <a:off x="6934200" y="4648200"/>
            <a:ext cx="569913" cy="361950"/>
          </a:xfrm>
          <a:custGeom>
            <a:avLst/>
            <a:gdLst>
              <a:gd name="T0" fmla="*/ 569913 w 359"/>
              <a:gd name="T1" fmla="*/ 247650 h 228"/>
              <a:gd name="T2" fmla="*/ 276225 w 359"/>
              <a:gd name="T3" fmla="*/ 361950 h 228"/>
              <a:gd name="T4" fmla="*/ 0 w 359"/>
              <a:gd name="T5" fmla="*/ 0 h 228"/>
              <a:gd name="T6" fmla="*/ 569913 w 359"/>
              <a:gd name="T7" fmla="*/ 247650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9" h="228">
                <a:moveTo>
                  <a:pt x="359" y="156"/>
                </a:moveTo>
                <a:lnTo>
                  <a:pt x="174" y="228"/>
                </a:lnTo>
                <a:lnTo>
                  <a:pt x="0" y="0"/>
                </a:lnTo>
                <a:lnTo>
                  <a:pt x="359" y="15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5" name="Freeform 82"/>
          <p:cNvSpPr>
            <a:spLocks/>
          </p:cNvSpPr>
          <p:nvPr/>
        </p:nvSpPr>
        <p:spPr bwMode="auto">
          <a:xfrm>
            <a:off x="6934200" y="4343400"/>
            <a:ext cx="781050" cy="304800"/>
          </a:xfrm>
          <a:custGeom>
            <a:avLst/>
            <a:gdLst>
              <a:gd name="T0" fmla="*/ 152400 w 492"/>
              <a:gd name="T1" fmla="*/ 0 h 192"/>
              <a:gd name="T2" fmla="*/ 781050 w 492"/>
              <a:gd name="T3" fmla="*/ 120650 h 192"/>
              <a:gd name="T4" fmla="*/ 0 w 492"/>
              <a:gd name="T5" fmla="*/ 304800 h 192"/>
              <a:gd name="T6" fmla="*/ 152400 w 492"/>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2" h="192">
                <a:moveTo>
                  <a:pt x="96" y="0"/>
                </a:moveTo>
                <a:lnTo>
                  <a:pt x="492" y="76"/>
                </a:lnTo>
                <a:lnTo>
                  <a:pt x="0" y="192"/>
                </a:lnTo>
                <a:lnTo>
                  <a:pt x="96"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6" name="Freeform 83"/>
          <p:cNvSpPr>
            <a:spLocks/>
          </p:cNvSpPr>
          <p:nvPr/>
        </p:nvSpPr>
        <p:spPr bwMode="auto">
          <a:xfrm>
            <a:off x="7772400" y="4191000"/>
            <a:ext cx="1130300" cy="457200"/>
          </a:xfrm>
          <a:custGeom>
            <a:avLst/>
            <a:gdLst>
              <a:gd name="T0" fmla="*/ 0 w 712"/>
              <a:gd name="T1" fmla="*/ 0 h 288"/>
              <a:gd name="T2" fmla="*/ 457200 w 712"/>
              <a:gd name="T3" fmla="*/ 457200 h 288"/>
              <a:gd name="T4" fmla="*/ 1130300 w 712"/>
              <a:gd name="T5" fmla="*/ 400050 h 288"/>
              <a:gd name="T6" fmla="*/ 0 w 71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2" h="288">
                <a:moveTo>
                  <a:pt x="0" y="0"/>
                </a:moveTo>
                <a:lnTo>
                  <a:pt x="288" y="288"/>
                </a:lnTo>
                <a:lnTo>
                  <a:pt x="712" y="252"/>
                </a:lnTo>
                <a:lnTo>
                  <a:pt x="0"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7" name="Freeform 84"/>
          <p:cNvSpPr>
            <a:spLocks/>
          </p:cNvSpPr>
          <p:nvPr/>
        </p:nvSpPr>
        <p:spPr bwMode="auto">
          <a:xfrm>
            <a:off x="8093075" y="4579938"/>
            <a:ext cx="809625" cy="757237"/>
          </a:xfrm>
          <a:custGeom>
            <a:avLst/>
            <a:gdLst>
              <a:gd name="T0" fmla="*/ 809625 w 510"/>
              <a:gd name="T1" fmla="*/ 0 h 477"/>
              <a:gd name="T2" fmla="*/ 136525 w 510"/>
              <a:gd name="T3" fmla="*/ 68262 h 477"/>
              <a:gd name="T4" fmla="*/ 0 w 510"/>
              <a:gd name="T5" fmla="*/ 757237 h 477"/>
              <a:gd name="T6" fmla="*/ 809625 w 510"/>
              <a:gd name="T7" fmla="*/ 0 h 4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0" h="477">
                <a:moveTo>
                  <a:pt x="510" y="0"/>
                </a:moveTo>
                <a:lnTo>
                  <a:pt x="86" y="43"/>
                </a:lnTo>
                <a:lnTo>
                  <a:pt x="0" y="477"/>
                </a:lnTo>
                <a:lnTo>
                  <a:pt x="510" y="0"/>
                </a:lnTo>
                <a:close/>
              </a:path>
            </a:pathLst>
          </a:custGeom>
          <a:solidFill>
            <a:srgbClr val="FF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8" name="Freeform 85"/>
          <p:cNvSpPr>
            <a:spLocks/>
          </p:cNvSpPr>
          <p:nvPr/>
        </p:nvSpPr>
        <p:spPr bwMode="auto">
          <a:xfrm>
            <a:off x="8093075" y="4591050"/>
            <a:ext cx="819150" cy="787400"/>
          </a:xfrm>
          <a:custGeom>
            <a:avLst/>
            <a:gdLst>
              <a:gd name="T0" fmla="*/ 819150 w 516"/>
              <a:gd name="T1" fmla="*/ 0 h 496"/>
              <a:gd name="T2" fmla="*/ 473075 w 516"/>
              <a:gd name="T3" fmla="*/ 787400 h 496"/>
              <a:gd name="T4" fmla="*/ 0 w 516"/>
              <a:gd name="T5" fmla="*/ 755650 h 496"/>
              <a:gd name="T6" fmla="*/ 819150 w 516"/>
              <a:gd name="T7" fmla="*/ 0 h 4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6" h="496">
                <a:moveTo>
                  <a:pt x="516" y="0"/>
                </a:moveTo>
                <a:lnTo>
                  <a:pt x="298" y="496"/>
                </a:lnTo>
                <a:lnTo>
                  <a:pt x="0" y="476"/>
                </a:lnTo>
                <a:lnTo>
                  <a:pt x="516" y="0"/>
                </a:lnTo>
                <a:close/>
              </a:path>
            </a:pathLst>
          </a:custGeom>
          <a:solidFill>
            <a:srgbClr val="FF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09" name="Freeform 86"/>
          <p:cNvSpPr>
            <a:spLocks/>
          </p:cNvSpPr>
          <p:nvPr/>
        </p:nvSpPr>
        <p:spPr bwMode="auto">
          <a:xfrm>
            <a:off x="8081963" y="5346700"/>
            <a:ext cx="484187" cy="444500"/>
          </a:xfrm>
          <a:custGeom>
            <a:avLst/>
            <a:gdLst>
              <a:gd name="T0" fmla="*/ 484187 w 305"/>
              <a:gd name="T1" fmla="*/ 31750 h 280"/>
              <a:gd name="T2" fmla="*/ 0 w 305"/>
              <a:gd name="T3" fmla="*/ 0 h 280"/>
              <a:gd name="T4" fmla="*/ 71437 w 305"/>
              <a:gd name="T5" fmla="*/ 444500 h 280"/>
              <a:gd name="T6" fmla="*/ 484187 w 305"/>
              <a:gd name="T7" fmla="*/ 31750 h 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5" h="280">
                <a:moveTo>
                  <a:pt x="305" y="20"/>
                </a:moveTo>
                <a:lnTo>
                  <a:pt x="0" y="0"/>
                </a:lnTo>
                <a:lnTo>
                  <a:pt x="45" y="280"/>
                </a:lnTo>
                <a:lnTo>
                  <a:pt x="305" y="20"/>
                </a:lnTo>
                <a:close/>
              </a:path>
            </a:pathLst>
          </a:custGeom>
          <a:solidFill>
            <a:srgbClr val="FF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0" name="Freeform 87"/>
          <p:cNvSpPr>
            <a:spLocks/>
          </p:cNvSpPr>
          <p:nvPr/>
        </p:nvSpPr>
        <p:spPr bwMode="auto">
          <a:xfrm>
            <a:off x="7772400" y="5357813"/>
            <a:ext cx="381000" cy="585787"/>
          </a:xfrm>
          <a:custGeom>
            <a:avLst/>
            <a:gdLst>
              <a:gd name="T0" fmla="*/ 381000 w 240"/>
              <a:gd name="T1" fmla="*/ 433387 h 369"/>
              <a:gd name="T2" fmla="*/ 331788 w 240"/>
              <a:gd name="T3" fmla="*/ 0 h 369"/>
              <a:gd name="T4" fmla="*/ 0 w 240"/>
              <a:gd name="T5" fmla="*/ 585787 h 369"/>
              <a:gd name="T6" fmla="*/ 381000 w 240"/>
              <a:gd name="T7" fmla="*/ 433387 h 3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69">
                <a:moveTo>
                  <a:pt x="240" y="273"/>
                </a:moveTo>
                <a:lnTo>
                  <a:pt x="209" y="0"/>
                </a:lnTo>
                <a:lnTo>
                  <a:pt x="0" y="369"/>
                </a:lnTo>
                <a:lnTo>
                  <a:pt x="240" y="273"/>
                </a:lnTo>
                <a:close/>
              </a:path>
            </a:pathLst>
          </a:custGeom>
          <a:solidFill>
            <a:srgbClr val="FF7C8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1" name="Freeform 88"/>
          <p:cNvSpPr>
            <a:spLocks/>
          </p:cNvSpPr>
          <p:nvPr/>
        </p:nvSpPr>
        <p:spPr bwMode="auto">
          <a:xfrm>
            <a:off x="7704138" y="4475163"/>
            <a:ext cx="504825" cy="325437"/>
          </a:xfrm>
          <a:custGeom>
            <a:avLst/>
            <a:gdLst>
              <a:gd name="T0" fmla="*/ 504825 w 318"/>
              <a:gd name="T1" fmla="*/ 168275 h 205"/>
              <a:gd name="T2" fmla="*/ 0 w 318"/>
              <a:gd name="T3" fmla="*/ 0 h 205"/>
              <a:gd name="T4" fmla="*/ 168275 w 318"/>
              <a:gd name="T5" fmla="*/ 325437 h 205"/>
              <a:gd name="T6" fmla="*/ 504825 w 318"/>
              <a:gd name="T7" fmla="*/ 168275 h 2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8" h="205">
                <a:moveTo>
                  <a:pt x="318" y="106"/>
                </a:moveTo>
                <a:lnTo>
                  <a:pt x="0" y="0"/>
                </a:lnTo>
                <a:lnTo>
                  <a:pt x="106" y="205"/>
                </a:lnTo>
                <a:lnTo>
                  <a:pt x="318" y="106"/>
                </a:lnTo>
                <a:close/>
              </a:path>
            </a:pathLst>
          </a:custGeom>
          <a:solidFill>
            <a:srgbClr val="33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2" name="Freeform 89"/>
          <p:cNvSpPr>
            <a:spLocks/>
          </p:cNvSpPr>
          <p:nvPr/>
        </p:nvSpPr>
        <p:spPr bwMode="auto">
          <a:xfrm>
            <a:off x="7494588" y="4464050"/>
            <a:ext cx="366712" cy="431800"/>
          </a:xfrm>
          <a:custGeom>
            <a:avLst/>
            <a:gdLst>
              <a:gd name="T0" fmla="*/ 366712 w 231"/>
              <a:gd name="T1" fmla="*/ 336550 h 272"/>
              <a:gd name="T2" fmla="*/ 0 w 231"/>
              <a:gd name="T3" fmla="*/ 431800 h 272"/>
              <a:gd name="T4" fmla="*/ 209550 w 231"/>
              <a:gd name="T5" fmla="*/ 0 h 272"/>
              <a:gd name="T6" fmla="*/ 366712 w 231"/>
              <a:gd name="T7" fmla="*/ 33655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2">
                <a:moveTo>
                  <a:pt x="231" y="212"/>
                </a:moveTo>
                <a:lnTo>
                  <a:pt x="0" y="272"/>
                </a:lnTo>
                <a:lnTo>
                  <a:pt x="132" y="0"/>
                </a:lnTo>
                <a:lnTo>
                  <a:pt x="231" y="212"/>
                </a:lnTo>
                <a:close/>
              </a:path>
            </a:pathLst>
          </a:custGeom>
          <a:solidFill>
            <a:srgbClr val="00CC0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3" name="Freeform 90"/>
          <p:cNvSpPr>
            <a:spLocks/>
          </p:cNvSpPr>
          <p:nvPr/>
        </p:nvSpPr>
        <p:spPr bwMode="auto">
          <a:xfrm>
            <a:off x="6842125" y="5000625"/>
            <a:ext cx="841375" cy="252413"/>
          </a:xfrm>
          <a:custGeom>
            <a:avLst/>
            <a:gdLst>
              <a:gd name="T0" fmla="*/ 368300 w 530"/>
              <a:gd name="T1" fmla="*/ 0 h 159"/>
              <a:gd name="T2" fmla="*/ 841375 w 530"/>
              <a:gd name="T3" fmla="*/ 252413 h 159"/>
              <a:gd name="T4" fmla="*/ 0 w 530"/>
              <a:gd name="T5" fmla="*/ 188913 h 159"/>
              <a:gd name="T6" fmla="*/ 368300 w 530"/>
              <a:gd name="T7" fmla="*/ 0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0" h="159">
                <a:moveTo>
                  <a:pt x="232" y="0"/>
                </a:moveTo>
                <a:lnTo>
                  <a:pt x="530" y="159"/>
                </a:lnTo>
                <a:lnTo>
                  <a:pt x="0" y="119"/>
                </a:lnTo>
                <a:lnTo>
                  <a:pt x="23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CC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4" name="Freeform 91"/>
          <p:cNvSpPr>
            <a:spLocks/>
          </p:cNvSpPr>
          <p:nvPr/>
        </p:nvSpPr>
        <p:spPr bwMode="auto">
          <a:xfrm>
            <a:off x="6946900" y="4464050"/>
            <a:ext cx="746125" cy="431800"/>
          </a:xfrm>
          <a:custGeom>
            <a:avLst/>
            <a:gdLst>
              <a:gd name="T0" fmla="*/ 746125 w 470"/>
              <a:gd name="T1" fmla="*/ 0 h 272"/>
              <a:gd name="T2" fmla="*/ 547688 w 470"/>
              <a:gd name="T3" fmla="*/ 431800 h 272"/>
              <a:gd name="T4" fmla="*/ 0 w 470"/>
              <a:gd name="T5" fmla="*/ 179388 h 272"/>
              <a:gd name="T6" fmla="*/ 746125 w 470"/>
              <a:gd name="T7" fmla="*/ 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0" h="272">
                <a:moveTo>
                  <a:pt x="470" y="0"/>
                </a:moveTo>
                <a:lnTo>
                  <a:pt x="345" y="272"/>
                </a:lnTo>
                <a:lnTo>
                  <a:pt x="0" y="113"/>
                </a:lnTo>
                <a:lnTo>
                  <a:pt x="47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5" name="Freeform 92"/>
          <p:cNvSpPr>
            <a:spLocks/>
          </p:cNvSpPr>
          <p:nvPr/>
        </p:nvSpPr>
        <p:spPr bwMode="auto">
          <a:xfrm>
            <a:off x="7494588" y="4800600"/>
            <a:ext cx="366712" cy="441325"/>
          </a:xfrm>
          <a:custGeom>
            <a:avLst/>
            <a:gdLst>
              <a:gd name="T0" fmla="*/ 366712 w 231"/>
              <a:gd name="T1" fmla="*/ 0 h 278"/>
              <a:gd name="T2" fmla="*/ 188912 w 231"/>
              <a:gd name="T3" fmla="*/ 441325 h 278"/>
              <a:gd name="T4" fmla="*/ 0 w 231"/>
              <a:gd name="T5" fmla="*/ 104775 h 278"/>
              <a:gd name="T6" fmla="*/ 366712 w 231"/>
              <a:gd name="T7" fmla="*/ 0 h 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8">
                <a:moveTo>
                  <a:pt x="231" y="0"/>
                </a:moveTo>
                <a:lnTo>
                  <a:pt x="119" y="278"/>
                </a:lnTo>
                <a:lnTo>
                  <a:pt x="0" y="66"/>
                </a:lnTo>
                <a:lnTo>
                  <a:pt x="231" y="0"/>
                </a:lnTo>
                <a:close/>
              </a:path>
            </a:pathLst>
          </a:custGeom>
          <a:solidFill>
            <a:srgbClr val="66FF33"/>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16" name="Rectangle 104"/>
          <p:cNvSpPr>
            <a:spLocks noChangeArrowheads="1"/>
          </p:cNvSpPr>
          <p:nvPr/>
        </p:nvSpPr>
        <p:spPr bwMode="auto">
          <a:xfrm>
            <a:off x="914400" y="5257800"/>
            <a:ext cx="17399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a:solidFill>
                  <a:srgbClr val="0000FF"/>
                </a:solidFill>
                <a:latin typeface="Times New Roman" pitchFamily="18" charset="0"/>
              </a:rPr>
              <a:t>CH(P</a:t>
            </a:r>
            <a:r>
              <a:rPr lang="en-US" sz="2400" baseline="-25000">
                <a:solidFill>
                  <a:srgbClr val="0000FF"/>
                </a:solidFill>
                <a:latin typeface="Times New Roman" pitchFamily="18" charset="0"/>
              </a:rPr>
              <a:t>1</a:t>
            </a:r>
            <a:r>
              <a:rPr lang="en-US" sz="2400">
                <a:solidFill>
                  <a:srgbClr val="0000FF"/>
                </a:solidFill>
                <a:latin typeface="Times New Roman" pitchFamily="18" charset="0"/>
              </a:rPr>
              <a:t> </a:t>
            </a:r>
            <a:r>
              <a:rPr lang="en-US" sz="2400">
                <a:sym typeface="Symbol" pitchFamily="18" charset="2"/>
              </a:rPr>
              <a:t></a:t>
            </a:r>
            <a:r>
              <a:rPr lang="en-US" sz="2400">
                <a:solidFill>
                  <a:srgbClr val="0000FF"/>
                </a:solidFill>
                <a:latin typeface="Times New Roman" pitchFamily="18" charset="0"/>
              </a:rPr>
              <a:t> P</a:t>
            </a:r>
            <a:r>
              <a:rPr lang="en-US" sz="2400" baseline="-25000">
                <a:solidFill>
                  <a:srgbClr val="0000FF"/>
                </a:solidFill>
                <a:latin typeface="Times New Roman" pitchFamily="18" charset="0"/>
              </a:rPr>
              <a:t>2</a:t>
            </a:r>
            <a:r>
              <a:rPr lang="en-US" sz="2400">
                <a:solidFill>
                  <a:srgbClr val="0000FF"/>
                </a:solidFill>
                <a:latin typeface="Times New Roman" pitchFamily="18" charset="0"/>
              </a:rPr>
              <a:t>)</a:t>
            </a:r>
          </a:p>
        </p:txBody>
      </p:sp>
      <p:sp>
        <p:nvSpPr>
          <p:cNvPr id="22617" name="Rectangle 105"/>
          <p:cNvSpPr>
            <a:spLocks noChangeArrowheads="1"/>
          </p:cNvSpPr>
          <p:nvPr/>
        </p:nvSpPr>
        <p:spPr bwMode="auto">
          <a:xfrm>
            <a:off x="6019800" y="838200"/>
            <a:ext cx="4556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a:solidFill>
                  <a:srgbClr val="0000FF"/>
                </a:solidFill>
                <a:latin typeface="Times New Roman" pitchFamily="18" charset="0"/>
              </a:rPr>
              <a:t>P</a:t>
            </a:r>
            <a:r>
              <a:rPr lang="en-US" sz="2400" baseline="-25000">
                <a:solidFill>
                  <a:srgbClr val="0000FF"/>
                </a:solidFill>
                <a:latin typeface="Times New Roman" pitchFamily="18" charset="0"/>
              </a:rPr>
              <a:t>1</a:t>
            </a:r>
          </a:p>
        </p:txBody>
      </p:sp>
      <p:sp>
        <p:nvSpPr>
          <p:cNvPr id="22618" name="Rectangle 106"/>
          <p:cNvSpPr>
            <a:spLocks noChangeArrowheads="1"/>
          </p:cNvSpPr>
          <p:nvPr/>
        </p:nvSpPr>
        <p:spPr bwMode="auto">
          <a:xfrm>
            <a:off x="7162800" y="914400"/>
            <a:ext cx="4556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a:solidFill>
                  <a:srgbClr val="0000FF"/>
                </a:solidFill>
                <a:latin typeface="Times New Roman" pitchFamily="18" charset="0"/>
              </a:rPr>
              <a:t>P</a:t>
            </a:r>
            <a:r>
              <a:rPr lang="en-US" sz="2400" baseline="-25000">
                <a:solidFill>
                  <a:srgbClr val="0000FF"/>
                </a:solidFill>
                <a:latin typeface="Times New Roman" pitchFamily="18" charset="0"/>
              </a:rPr>
              <a:t>2</a:t>
            </a:r>
          </a:p>
        </p:txBody>
      </p:sp>
      <p:sp>
        <p:nvSpPr>
          <p:cNvPr id="22619" name="AutoShape 107"/>
          <p:cNvSpPr>
            <a:spLocks noChangeArrowheads="1"/>
          </p:cNvSpPr>
          <p:nvPr/>
        </p:nvSpPr>
        <p:spPr bwMode="auto">
          <a:xfrm>
            <a:off x="6553200" y="2895600"/>
            <a:ext cx="381000" cy="914400"/>
          </a:xfrm>
          <a:prstGeom prst="downArrow">
            <a:avLst>
              <a:gd name="adj1" fmla="val 50000"/>
              <a:gd name="adj2" fmla="val 60000"/>
            </a:avLst>
          </a:prstGeom>
          <a:solidFill>
            <a:schemeClr val="hlink"/>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22620" name="Text Box 108"/>
          <p:cNvSpPr txBox="1">
            <a:spLocks noChangeArrowheads="1"/>
          </p:cNvSpPr>
          <p:nvPr/>
        </p:nvSpPr>
        <p:spPr bwMode="auto">
          <a:xfrm>
            <a:off x="457200" y="762000"/>
            <a:ext cx="4206875" cy="744538"/>
          </a:xfrm>
          <a:prstGeom prst="rect">
            <a:avLst/>
          </a:prstGeom>
          <a:noFill/>
          <a:ln w="1905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sz="1800" b="1"/>
              <a:t>FACT:</a:t>
            </a:r>
            <a:r>
              <a:rPr lang="en-US" sz="1800"/>
              <a:t>  Each merge-face uses an edge</a:t>
            </a:r>
          </a:p>
          <a:p>
            <a:pPr eaLnBrk="1" hangingPunct="1"/>
            <a:r>
              <a:rPr lang="en-US" sz="1800"/>
              <a:t>of </a:t>
            </a:r>
            <a:r>
              <a:rPr lang="en-US" sz="1800">
                <a:solidFill>
                  <a:srgbClr val="0000FF"/>
                </a:solidFill>
                <a:latin typeface="Times New Roman" pitchFamily="18" charset="0"/>
              </a:rPr>
              <a:t>P</a:t>
            </a:r>
            <a:r>
              <a:rPr lang="en-US" sz="1800" baseline="-25000">
                <a:solidFill>
                  <a:srgbClr val="0000FF"/>
                </a:solidFill>
                <a:latin typeface="Times New Roman" pitchFamily="18" charset="0"/>
              </a:rPr>
              <a:t>1</a:t>
            </a:r>
            <a:r>
              <a:rPr lang="en-US" sz="1800"/>
              <a:t>or </a:t>
            </a:r>
            <a:r>
              <a:rPr lang="en-US" sz="1800">
                <a:solidFill>
                  <a:srgbClr val="0000FF"/>
                </a:solidFill>
                <a:latin typeface="Times New Roman" pitchFamily="18" charset="0"/>
              </a:rPr>
              <a:t>P</a:t>
            </a:r>
            <a:r>
              <a:rPr lang="en-US" sz="1800" baseline="-25000">
                <a:solidFill>
                  <a:srgbClr val="0000FF"/>
                </a:solidFill>
                <a:latin typeface="Times New Roman" pitchFamily="18" charset="0"/>
              </a:rPr>
              <a:t>2  </a:t>
            </a:r>
            <a:r>
              <a:rPr lang="en-US" sz="1800"/>
              <a:t>(called a boundary edge).</a:t>
            </a:r>
          </a:p>
        </p:txBody>
      </p:sp>
      <p:sp>
        <p:nvSpPr>
          <p:cNvPr id="22621" name="Text Box 109"/>
          <p:cNvSpPr txBox="1">
            <a:spLocks noChangeArrowheads="1"/>
          </p:cNvSpPr>
          <p:nvPr/>
        </p:nvSpPr>
        <p:spPr bwMode="auto">
          <a:xfrm>
            <a:off x="457200" y="1600200"/>
            <a:ext cx="4206875" cy="1111250"/>
          </a:xfrm>
          <a:prstGeom prst="rect">
            <a:avLst/>
          </a:prstGeom>
          <a:solidFill>
            <a:schemeClr val="hlink"/>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sz="1800" b="1">
                <a:solidFill>
                  <a:schemeClr val="bg1"/>
                </a:solidFill>
              </a:rPr>
              <a:t>Q:  </a:t>
            </a:r>
            <a:r>
              <a:rPr lang="en-US" sz="1800">
                <a:solidFill>
                  <a:schemeClr val="bg1"/>
                </a:solidFill>
              </a:rPr>
              <a:t>Do the boundary edges of </a:t>
            </a:r>
            <a:r>
              <a:rPr lang="en-US" sz="1800">
                <a:solidFill>
                  <a:schemeClr val="bg1"/>
                </a:solidFill>
                <a:latin typeface="Times New Roman" pitchFamily="18" charset="0"/>
              </a:rPr>
              <a:t>P</a:t>
            </a:r>
            <a:r>
              <a:rPr lang="en-US" sz="1800" baseline="-25000">
                <a:solidFill>
                  <a:schemeClr val="bg1"/>
                </a:solidFill>
                <a:latin typeface="Times New Roman" pitchFamily="18" charset="0"/>
              </a:rPr>
              <a:t>i</a:t>
            </a:r>
            <a:r>
              <a:rPr lang="en-US" sz="1800">
                <a:solidFill>
                  <a:schemeClr val="bg1"/>
                </a:solidFill>
              </a:rPr>
              <a:t> (i=1,2)</a:t>
            </a:r>
          </a:p>
          <a:p>
            <a:pPr eaLnBrk="1" hangingPunct="1"/>
            <a:r>
              <a:rPr lang="en-US" sz="1800">
                <a:solidFill>
                  <a:schemeClr val="bg1"/>
                </a:solidFill>
              </a:rPr>
              <a:t>      always form a simple chain?</a:t>
            </a:r>
          </a:p>
          <a:p>
            <a:pPr eaLnBrk="1" hangingPunct="1"/>
            <a:r>
              <a:rPr lang="en-US" sz="1800" b="1">
                <a:solidFill>
                  <a:schemeClr val="bg1"/>
                </a:solidFill>
              </a:rPr>
              <a:t>A:  </a:t>
            </a:r>
            <a:r>
              <a:rPr lang="en-US" sz="1800">
                <a:solidFill>
                  <a:schemeClr val="bg1"/>
                </a:solidFill>
              </a:rPr>
              <a:t>No! (See pp 113-114 of [O’Ro-98]</a:t>
            </a:r>
          </a:p>
        </p:txBody>
      </p:sp>
      <p:sp>
        <p:nvSpPr>
          <p:cNvPr id="22622" name="Freeform 110"/>
          <p:cNvSpPr>
            <a:spLocks/>
          </p:cNvSpPr>
          <p:nvPr/>
        </p:nvSpPr>
        <p:spPr bwMode="auto">
          <a:xfrm>
            <a:off x="5410200" y="3962400"/>
            <a:ext cx="685800" cy="1752600"/>
          </a:xfrm>
          <a:custGeom>
            <a:avLst/>
            <a:gdLst>
              <a:gd name="T0" fmla="*/ 304800 w 432"/>
              <a:gd name="T1" fmla="*/ 0 h 1104"/>
              <a:gd name="T2" fmla="*/ 0 w 432"/>
              <a:gd name="T3" fmla="*/ 381000 h 1104"/>
              <a:gd name="T4" fmla="*/ 228600 w 432"/>
              <a:gd name="T5" fmla="*/ 1066800 h 1104"/>
              <a:gd name="T6" fmla="*/ 685800 w 432"/>
              <a:gd name="T7" fmla="*/ 1447800 h 1104"/>
              <a:gd name="T8" fmla="*/ 304800 w 432"/>
              <a:gd name="T9" fmla="*/ 1752600 h 1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104">
                <a:moveTo>
                  <a:pt x="192" y="0"/>
                </a:moveTo>
                <a:lnTo>
                  <a:pt x="0" y="240"/>
                </a:lnTo>
                <a:lnTo>
                  <a:pt x="144" y="672"/>
                </a:lnTo>
                <a:lnTo>
                  <a:pt x="432" y="912"/>
                </a:lnTo>
                <a:lnTo>
                  <a:pt x="192" y="1104"/>
                </a:ln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3" name="Freeform 111"/>
          <p:cNvSpPr>
            <a:spLocks/>
          </p:cNvSpPr>
          <p:nvPr/>
        </p:nvSpPr>
        <p:spPr bwMode="auto">
          <a:xfrm>
            <a:off x="7094538" y="4191000"/>
            <a:ext cx="677862" cy="1752600"/>
          </a:xfrm>
          <a:custGeom>
            <a:avLst/>
            <a:gdLst>
              <a:gd name="T0" fmla="*/ 677862 w 427"/>
              <a:gd name="T1" fmla="*/ 0 h 1104"/>
              <a:gd name="T2" fmla="*/ 601662 w 427"/>
              <a:gd name="T3" fmla="*/ 304800 h 1104"/>
              <a:gd name="T4" fmla="*/ 393700 w 427"/>
              <a:gd name="T5" fmla="*/ 709613 h 1104"/>
              <a:gd name="T6" fmla="*/ 593725 w 427"/>
              <a:gd name="T7" fmla="*/ 1055688 h 1104"/>
              <a:gd name="T8" fmla="*/ 0 w 427"/>
              <a:gd name="T9" fmla="*/ 1368425 h 1104"/>
              <a:gd name="T10" fmla="*/ 677862 w 427"/>
              <a:gd name="T11" fmla="*/ 1752600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7" h="1104">
                <a:moveTo>
                  <a:pt x="427" y="0"/>
                </a:moveTo>
                <a:lnTo>
                  <a:pt x="379" y="192"/>
                </a:lnTo>
                <a:lnTo>
                  <a:pt x="248" y="447"/>
                </a:lnTo>
                <a:lnTo>
                  <a:pt x="374" y="665"/>
                </a:lnTo>
                <a:lnTo>
                  <a:pt x="0" y="862"/>
                </a:lnTo>
                <a:lnTo>
                  <a:pt x="427" y="1104"/>
                </a:ln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4" name="Freeform 121"/>
          <p:cNvSpPr>
            <a:spLocks/>
          </p:cNvSpPr>
          <p:nvPr/>
        </p:nvSpPr>
        <p:spPr bwMode="auto">
          <a:xfrm>
            <a:off x="990600" y="2895600"/>
            <a:ext cx="762000" cy="457200"/>
          </a:xfrm>
          <a:custGeom>
            <a:avLst/>
            <a:gdLst>
              <a:gd name="T0" fmla="*/ 304800 w 480"/>
              <a:gd name="T1" fmla="*/ 0 h 288"/>
              <a:gd name="T2" fmla="*/ 762000 w 480"/>
              <a:gd name="T3" fmla="*/ 457200 h 288"/>
              <a:gd name="T4" fmla="*/ 0 w 480"/>
              <a:gd name="T5" fmla="*/ 381000 h 288"/>
              <a:gd name="T6" fmla="*/ 304800 w 480"/>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288">
                <a:moveTo>
                  <a:pt x="192" y="0"/>
                </a:moveTo>
                <a:lnTo>
                  <a:pt x="480" y="288"/>
                </a:lnTo>
                <a:lnTo>
                  <a:pt x="0" y="240"/>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5" name="Freeform 122"/>
          <p:cNvSpPr>
            <a:spLocks/>
          </p:cNvSpPr>
          <p:nvPr/>
        </p:nvSpPr>
        <p:spPr bwMode="auto">
          <a:xfrm>
            <a:off x="990600" y="3276600"/>
            <a:ext cx="762000" cy="685800"/>
          </a:xfrm>
          <a:custGeom>
            <a:avLst/>
            <a:gdLst>
              <a:gd name="T0" fmla="*/ 0 w 480"/>
              <a:gd name="T1" fmla="*/ 0 h 432"/>
              <a:gd name="T2" fmla="*/ 762000 w 480"/>
              <a:gd name="T3" fmla="*/ 76200 h 432"/>
              <a:gd name="T4" fmla="*/ 228600 w 480"/>
              <a:gd name="T5" fmla="*/ 685800 h 432"/>
              <a:gd name="T6" fmla="*/ 0 w 480"/>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432">
                <a:moveTo>
                  <a:pt x="0" y="0"/>
                </a:moveTo>
                <a:lnTo>
                  <a:pt x="480" y="48"/>
                </a:lnTo>
                <a:lnTo>
                  <a:pt x="144" y="432"/>
                </a:lnTo>
                <a:lnTo>
                  <a:pt x="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66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6" name="Freeform 123"/>
          <p:cNvSpPr>
            <a:spLocks/>
          </p:cNvSpPr>
          <p:nvPr/>
        </p:nvSpPr>
        <p:spPr bwMode="auto">
          <a:xfrm>
            <a:off x="1219200" y="33528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7" name="Freeform 124"/>
          <p:cNvSpPr>
            <a:spLocks/>
          </p:cNvSpPr>
          <p:nvPr/>
        </p:nvSpPr>
        <p:spPr bwMode="auto">
          <a:xfrm>
            <a:off x="609600" y="3962400"/>
            <a:ext cx="1066800" cy="381000"/>
          </a:xfrm>
          <a:custGeom>
            <a:avLst/>
            <a:gdLst>
              <a:gd name="T0" fmla="*/ 609600 w 672"/>
              <a:gd name="T1" fmla="*/ 0 h 240"/>
              <a:gd name="T2" fmla="*/ 1066800 w 672"/>
              <a:gd name="T3" fmla="*/ 381000 h 240"/>
              <a:gd name="T4" fmla="*/ 0 w 672"/>
              <a:gd name="T5" fmla="*/ 304800 h 240"/>
              <a:gd name="T6" fmla="*/ 60960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384" y="0"/>
                </a:moveTo>
                <a:lnTo>
                  <a:pt x="672" y="240"/>
                </a:lnTo>
                <a:lnTo>
                  <a:pt x="0" y="192"/>
                </a:lnTo>
                <a:lnTo>
                  <a:pt x="384" y="0"/>
                </a:lnTo>
                <a:close/>
              </a:path>
            </a:pathLst>
          </a:custGeom>
          <a:solidFill>
            <a:srgbClr val="99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8" name="Freeform 125"/>
          <p:cNvSpPr>
            <a:spLocks/>
          </p:cNvSpPr>
          <p:nvPr/>
        </p:nvSpPr>
        <p:spPr bwMode="auto">
          <a:xfrm>
            <a:off x="609600" y="4267200"/>
            <a:ext cx="1066800" cy="381000"/>
          </a:xfrm>
          <a:custGeom>
            <a:avLst/>
            <a:gdLst>
              <a:gd name="T0" fmla="*/ 0 w 672"/>
              <a:gd name="T1" fmla="*/ 0 h 240"/>
              <a:gd name="T2" fmla="*/ 1066800 w 672"/>
              <a:gd name="T3" fmla="*/ 76200 h 240"/>
              <a:gd name="T4" fmla="*/ 685800 w 672"/>
              <a:gd name="T5" fmla="*/ 381000 h 240"/>
              <a:gd name="T6" fmla="*/ 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0" y="0"/>
                </a:moveTo>
                <a:lnTo>
                  <a:pt x="672" y="48"/>
                </a:lnTo>
                <a:lnTo>
                  <a:pt x="432" y="240"/>
                </a:lnTo>
                <a:lnTo>
                  <a:pt x="0" y="0"/>
                </a:lnTo>
                <a:close/>
              </a:path>
            </a:pathLst>
          </a:custGeom>
          <a:solidFill>
            <a:srgbClr val="CC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29" name="Freeform 126"/>
          <p:cNvSpPr>
            <a:spLocks/>
          </p:cNvSpPr>
          <p:nvPr/>
        </p:nvSpPr>
        <p:spPr bwMode="auto">
          <a:xfrm>
            <a:off x="381000" y="3886200"/>
            <a:ext cx="838200" cy="381000"/>
          </a:xfrm>
          <a:custGeom>
            <a:avLst/>
            <a:gdLst>
              <a:gd name="T0" fmla="*/ 838200 w 528"/>
              <a:gd name="T1" fmla="*/ 76200 h 240"/>
              <a:gd name="T2" fmla="*/ 228600 w 528"/>
              <a:gd name="T3" fmla="*/ 381000 h 240"/>
              <a:gd name="T4" fmla="*/ 0 w 528"/>
              <a:gd name="T5" fmla="*/ 0 h 240"/>
              <a:gd name="T6" fmla="*/ 838200 w 528"/>
              <a:gd name="T7" fmla="*/ 762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240">
                <a:moveTo>
                  <a:pt x="528" y="48"/>
                </a:moveTo>
                <a:lnTo>
                  <a:pt x="144" y="240"/>
                </a:lnTo>
                <a:lnTo>
                  <a:pt x="0" y="0"/>
                </a:lnTo>
                <a:lnTo>
                  <a:pt x="528" y="48"/>
                </a:lnTo>
                <a:close/>
              </a:path>
            </a:pathLst>
          </a:custGeom>
          <a:solidFill>
            <a:srgbClr val="66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0" name="Freeform 127"/>
          <p:cNvSpPr>
            <a:spLocks/>
          </p:cNvSpPr>
          <p:nvPr/>
        </p:nvSpPr>
        <p:spPr bwMode="auto">
          <a:xfrm>
            <a:off x="381000" y="3352800"/>
            <a:ext cx="838200" cy="609600"/>
          </a:xfrm>
          <a:custGeom>
            <a:avLst/>
            <a:gdLst>
              <a:gd name="T0" fmla="*/ 838200 w 528"/>
              <a:gd name="T1" fmla="*/ 609600 h 384"/>
              <a:gd name="T2" fmla="*/ 76200 w 528"/>
              <a:gd name="T3" fmla="*/ 0 h 384"/>
              <a:gd name="T4" fmla="*/ 0 w 528"/>
              <a:gd name="T5" fmla="*/ 533400 h 384"/>
              <a:gd name="T6" fmla="*/ 838200 w 528"/>
              <a:gd name="T7" fmla="*/ 6096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384">
                <a:moveTo>
                  <a:pt x="528" y="384"/>
                </a:moveTo>
                <a:lnTo>
                  <a:pt x="48" y="0"/>
                </a:lnTo>
                <a:lnTo>
                  <a:pt x="0" y="336"/>
                </a:lnTo>
                <a:lnTo>
                  <a:pt x="528" y="384"/>
                </a:lnTo>
                <a:close/>
              </a:path>
            </a:pathLst>
          </a:custGeom>
          <a:solidFill>
            <a:srgbClr val="00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1" name="Freeform 128"/>
          <p:cNvSpPr>
            <a:spLocks/>
          </p:cNvSpPr>
          <p:nvPr/>
        </p:nvSpPr>
        <p:spPr bwMode="auto">
          <a:xfrm>
            <a:off x="457200" y="3352800"/>
            <a:ext cx="762000" cy="609600"/>
          </a:xfrm>
          <a:custGeom>
            <a:avLst/>
            <a:gdLst>
              <a:gd name="T0" fmla="*/ 0 w 480"/>
              <a:gd name="T1" fmla="*/ 0 h 384"/>
              <a:gd name="T2" fmla="*/ 381000 w 480"/>
              <a:gd name="T3" fmla="*/ 76200 h 384"/>
              <a:gd name="T4" fmla="*/ 762000 w 480"/>
              <a:gd name="T5" fmla="*/ 609600 h 384"/>
              <a:gd name="T6" fmla="*/ 0 w 48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384">
                <a:moveTo>
                  <a:pt x="0" y="0"/>
                </a:moveTo>
                <a:lnTo>
                  <a:pt x="240" y="48"/>
                </a:lnTo>
                <a:lnTo>
                  <a:pt x="480" y="384"/>
                </a:lnTo>
                <a:lnTo>
                  <a:pt x="0" y="0"/>
                </a:lnTo>
                <a:close/>
              </a:path>
            </a:pathLst>
          </a:custGeom>
          <a:solidFill>
            <a:srgbClr val="00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2" name="Freeform 129"/>
          <p:cNvSpPr>
            <a:spLocks/>
          </p:cNvSpPr>
          <p:nvPr/>
        </p:nvSpPr>
        <p:spPr bwMode="auto">
          <a:xfrm>
            <a:off x="838200" y="3276600"/>
            <a:ext cx="381000" cy="685800"/>
          </a:xfrm>
          <a:custGeom>
            <a:avLst/>
            <a:gdLst>
              <a:gd name="T0" fmla="*/ 0 w 240"/>
              <a:gd name="T1" fmla="*/ 152400 h 432"/>
              <a:gd name="T2" fmla="*/ 381000 w 240"/>
              <a:gd name="T3" fmla="*/ 685800 h 432"/>
              <a:gd name="T4" fmla="*/ 152400 w 240"/>
              <a:gd name="T5" fmla="*/ 0 h 432"/>
              <a:gd name="T6" fmla="*/ 0 w 240"/>
              <a:gd name="T7" fmla="*/ 15240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432">
                <a:moveTo>
                  <a:pt x="0" y="96"/>
                </a:moveTo>
                <a:lnTo>
                  <a:pt x="240" y="432"/>
                </a:lnTo>
                <a:lnTo>
                  <a:pt x="96" y="0"/>
                </a:lnTo>
                <a:lnTo>
                  <a:pt x="0" y="96"/>
                </a:lnTo>
                <a:close/>
              </a:path>
            </a:pathLst>
          </a:custGeom>
          <a:solidFill>
            <a:srgbClr val="33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3" name="Freeform 130"/>
          <p:cNvSpPr>
            <a:spLocks/>
          </p:cNvSpPr>
          <p:nvPr/>
        </p:nvSpPr>
        <p:spPr bwMode="auto">
          <a:xfrm>
            <a:off x="609600" y="2895600"/>
            <a:ext cx="685800" cy="381000"/>
          </a:xfrm>
          <a:custGeom>
            <a:avLst/>
            <a:gdLst>
              <a:gd name="T0" fmla="*/ 685800 w 432"/>
              <a:gd name="T1" fmla="*/ 0 h 240"/>
              <a:gd name="T2" fmla="*/ 0 w 432"/>
              <a:gd name="T3" fmla="*/ 152400 h 240"/>
              <a:gd name="T4" fmla="*/ 381000 w 432"/>
              <a:gd name="T5" fmla="*/ 381000 h 240"/>
              <a:gd name="T6" fmla="*/ 685800 w 43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40">
                <a:moveTo>
                  <a:pt x="432" y="0"/>
                </a:moveTo>
                <a:lnTo>
                  <a:pt x="0" y="96"/>
                </a:lnTo>
                <a:lnTo>
                  <a:pt x="240" y="240"/>
                </a:lnTo>
                <a:lnTo>
                  <a:pt x="432" y="0"/>
                </a:lnTo>
                <a:close/>
              </a:path>
            </a:pathLst>
          </a:custGeom>
          <a:solidFill>
            <a:srgbClr val="00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4" name="Freeform 131"/>
          <p:cNvSpPr>
            <a:spLocks/>
          </p:cNvSpPr>
          <p:nvPr/>
        </p:nvSpPr>
        <p:spPr bwMode="auto">
          <a:xfrm>
            <a:off x="457200" y="3276600"/>
            <a:ext cx="533400" cy="152400"/>
          </a:xfrm>
          <a:custGeom>
            <a:avLst/>
            <a:gdLst>
              <a:gd name="T0" fmla="*/ 533400 w 336"/>
              <a:gd name="T1" fmla="*/ 0 h 96"/>
              <a:gd name="T2" fmla="*/ 381000 w 336"/>
              <a:gd name="T3" fmla="*/ 152400 h 96"/>
              <a:gd name="T4" fmla="*/ 0 w 336"/>
              <a:gd name="T5" fmla="*/ 76200 h 96"/>
              <a:gd name="T6" fmla="*/ 533400 w 336"/>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96">
                <a:moveTo>
                  <a:pt x="336" y="0"/>
                </a:moveTo>
                <a:lnTo>
                  <a:pt x="240" y="96"/>
                </a:lnTo>
                <a:lnTo>
                  <a:pt x="0" y="48"/>
                </a:lnTo>
                <a:lnTo>
                  <a:pt x="336"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5" name="Freeform 132"/>
          <p:cNvSpPr>
            <a:spLocks/>
          </p:cNvSpPr>
          <p:nvPr/>
        </p:nvSpPr>
        <p:spPr bwMode="auto">
          <a:xfrm>
            <a:off x="457200" y="3048000"/>
            <a:ext cx="533400" cy="304800"/>
          </a:xfrm>
          <a:custGeom>
            <a:avLst/>
            <a:gdLst>
              <a:gd name="T0" fmla="*/ 152400 w 336"/>
              <a:gd name="T1" fmla="*/ 0 h 192"/>
              <a:gd name="T2" fmla="*/ 533400 w 336"/>
              <a:gd name="T3" fmla="*/ 228600 h 192"/>
              <a:gd name="T4" fmla="*/ 0 w 336"/>
              <a:gd name="T5" fmla="*/ 304800 h 192"/>
              <a:gd name="T6" fmla="*/ 152400 w 336"/>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192">
                <a:moveTo>
                  <a:pt x="96" y="0"/>
                </a:moveTo>
                <a:lnTo>
                  <a:pt x="336" y="144"/>
                </a:lnTo>
                <a:lnTo>
                  <a:pt x="0" y="192"/>
                </a:lnTo>
                <a:lnTo>
                  <a:pt x="96" y="0"/>
                </a:lnTo>
                <a:close/>
              </a:path>
            </a:pathLst>
          </a:custGeom>
          <a:solidFill>
            <a:srgbClr val="0066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6" name="Freeform 133"/>
          <p:cNvSpPr>
            <a:spLocks/>
          </p:cNvSpPr>
          <p:nvPr/>
        </p:nvSpPr>
        <p:spPr bwMode="auto">
          <a:xfrm>
            <a:off x="1295400" y="2895600"/>
            <a:ext cx="685800" cy="457200"/>
          </a:xfrm>
          <a:custGeom>
            <a:avLst/>
            <a:gdLst>
              <a:gd name="T0" fmla="*/ 0 w 432"/>
              <a:gd name="T1" fmla="*/ 0 h 288"/>
              <a:gd name="T2" fmla="*/ 457200 w 432"/>
              <a:gd name="T3" fmla="*/ 457200 h 288"/>
              <a:gd name="T4" fmla="*/ 685800 w 432"/>
              <a:gd name="T5" fmla="*/ 381000 h 288"/>
              <a:gd name="T6" fmla="*/ 0 w 4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88">
                <a:moveTo>
                  <a:pt x="0" y="0"/>
                </a:moveTo>
                <a:lnTo>
                  <a:pt x="288" y="288"/>
                </a:lnTo>
                <a:lnTo>
                  <a:pt x="432" y="240"/>
                </a:lnTo>
                <a:lnTo>
                  <a:pt x="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66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7" name="Freeform 134"/>
          <p:cNvSpPr>
            <a:spLocks/>
          </p:cNvSpPr>
          <p:nvPr/>
        </p:nvSpPr>
        <p:spPr bwMode="auto">
          <a:xfrm>
            <a:off x="1676400" y="3276600"/>
            <a:ext cx="304800" cy="1066800"/>
          </a:xfrm>
          <a:custGeom>
            <a:avLst/>
            <a:gdLst>
              <a:gd name="T0" fmla="*/ 304800 w 192"/>
              <a:gd name="T1" fmla="*/ 0 h 672"/>
              <a:gd name="T2" fmla="*/ 76200 w 192"/>
              <a:gd name="T3" fmla="*/ 762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48" y="48"/>
                </a:lnTo>
                <a:lnTo>
                  <a:pt x="0" y="672"/>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8" name="Freeform 135"/>
          <p:cNvSpPr>
            <a:spLocks/>
          </p:cNvSpPr>
          <p:nvPr/>
        </p:nvSpPr>
        <p:spPr bwMode="auto">
          <a:xfrm>
            <a:off x="1676400" y="3276600"/>
            <a:ext cx="304800" cy="1066800"/>
          </a:xfrm>
          <a:custGeom>
            <a:avLst/>
            <a:gdLst>
              <a:gd name="T0" fmla="*/ 304800 w 192"/>
              <a:gd name="T1" fmla="*/ 0 h 672"/>
              <a:gd name="T2" fmla="*/ 304800 w 192"/>
              <a:gd name="T3" fmla="*/ 7620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192" y="480"/>
                </a:lnTo>
                <a:lnTo>
                  <a:pt x="0" y="672"/>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39" name="Freeform 136"/>
          <p:cNvSpPr>
            <a:spLocks/>
          </p:cNvSpPr>
          <p:nvPr/>
        </p:nvSpPr>
        <p:spPr bwMode="auto">
          <a:xfrm>
            <a:off x="1676400" y="4038600"/>
            <a:ext cx="304800" cy="457200"/>
          </a:xfrm>
          <a:custGeom>
            <a:avLst/>
            <a:gdLst>
              <a:gd name="T0" fmla="*/ 304800 w 192"/>
              <a:gd name="T1" fmla="*/ 0 h 288"/>
              <a:gd name="T2" fmla="*/ 0 w 192"/>
              <a:gd name="T3" fmla="*/ 304800 h 288"/>
              <a:gd name="T4" fmla="*/ 0 w 192"/>
              <a:gd name="T5" fmla="*/ 457200 h 288"/>
              <a:gd name="T6" fmla="*/ 304800 w 19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288">
                <a:moveTo>
                  <a:pt x="192" y="0"/>
                </a:moveTo>
                <a:lnTo>
                  <a:pt x="0" y="192"/>
                </a:lnTo>
                <a:lnTo>
                  <a:pt x="0" y="288"/>
                </a:lnTo>
                <a:lnTo>
                  <a:pt x="19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0" name="Freeform 137"/>
          <p:cNvSpPr>
            <a:spLocks/>
          </p:cNvSpPr>
          <p:nvPr/>
        </p:nvSpPr>
        <p:spPr bwMode="auto">
          <a:xfrm>
            <a:off x="1295400" y="4343400"/>
            <a:ext cx="381000" cy="304800"/>
          </a:xfrm>
          <a:custGeom>
            <a:avLst/>
            <a:gdLst>
              <a:gd name="T0" fmla="*/ 381000 w 240"/>
              <a:gd name="T1" fmla="*/ 152400 h 192"/>
              <a:gd name="T2" fmla="*/ 381000 w 240"/>
              <a:gd name="T3" fmla="*/ 0 h 192"/>
              <a:gd name="T4" fmla="*/ 0 w 240"/>
              <a:gd name="T5" fmla="*/ 304800 h 192"/>
              <a:gd name="T6" fmla="*/ 381000 w 240"/>
              <a:gd name="T7" fmla="*/ 1524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192">
                <a:moveTo>
                  <a:pt x="240" y="96"/>
                </a:moveTo>
                <a:lnTo>
                  <a:pt x="240" y="0"/>
                </a:lnTo>
                <a:lnTo>
                  <a:pt x="0" y="192"/>
                </a:lnTo>
                <a:lnTo>
                  <a:pt x="240" y="9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7C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1" name="Freeform 138"/>
          <p:cNvSpPr>
            <a:spLocks/>
          </p:cNvSpPr>
          <p:nvPr/>
        </p:nvSpPr>
        <p:spPr bwMode="auto">
          <a:xfrm>
            <a:off x="3263900" y="3124200"/>
            <a:ext cx="546100" cy="457200"/>
          </a:xfrm>
          <a:custGeom>
            <a:avLst/>
            <a:gdLst>
              <a:gd name="T0" fmla="*/ 88900 w 344"/>
              <a:gd name="T1" fmla="*/ 0 h 288"/>
              <a:gd name="T2" fmla="*/ 546100 w 344"/>
              <a:gd name="T3" fmla="*/ 457200 h 288"/>
              <a:gd name="T4" fmla="*/ 0 w 344"/>
              <a:gd name="T5" fmla="*/ 284163 h 288"/>
              <a:gd name="T6" fmla="*/ 88900 w 344"/>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4" h="288">
                <a:moveTo>
                  <a:pt x="56" y="0"/>
                </a:moveTo>
                <a:lnTo>
                  <a:pt x="344" y="288"/>
                </a:lnTo>
                <a:lnTo>
                  <a:pt x="0" y="179"/>
                </a:lnTo>
                <a:lnTo>
                  <a:pt x="56" y="0"/>
                </a:lnTo>
                <a:close/>
              </a:path>
            </a:pathLst>
          </a:custGeom>
          <a:solidFill>
            <a:srgbClr val="00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2" name="Freeform 139"/>
          <p:cNvSpPr>
            <a:spLocks/>
          </p:cNvSpPr>
          <p:nvPr/>
        </p:nvSpPr>
        <p:spPr bwMode="auto">
          <a:xfrm>
            <a:off x="3276600" y="3581400"/>
            <a:ext cx="533400" cy="609600"/>
          </a:xfrm>
          <a:custGeom>
            <a:avLst/>
            <a:gdLst>
              <a:gd name="T0" fmla="*/ 165100 w 336"/>
              <a:gd name="T1" fmla="*/ 152400 h 384"/>
              <a:gd name="T2" fmla="*/ 533400 w 336"/>
              <a:gd name="T3" fmla="*/ 0 h 384"/>
              <a:gd name="T4" fmla="*/ 0 w 336"/>
              <a:gd name="T5" fmla="*/ 609600 h 384"/>
              <a:gd name="T6" fmla="*/ 165100 w 336"/>
              <a:gd name="T7" fmla="*/ 1524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384">
                <a:moveTo>
                  <a:pt x="104" y="96"/>
                </a:moveTo>
                <a:lnTo>
                  <a:pt x="336" y="0"/>
                </a:lnTo>
                <a:lnTo>
                  <a:pt x="0" y="384"/>
                </a:lnTo>
                <a:lnTo>
                  <a:pt x="104" y="96"/>
                </a:lnTo>
                <a:close/>
              </a:path>
            </a:pathLst>
          </a:custGeom>
          <a:solidFill>
            <a:srgbClr val="CCFF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3" name="Freeform 140"/>
          <p:cNvSpPr>
            <a:spLocks/>
          </p:cNvSpPr>
          <p:nvPr/>
        </p:nvSpPr>
        <p:spPr bwMode="auto">
          <a:xfrm>
            <a:off x="3276600" y="35814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solidFill>
            <a:srgbClr val="FF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4" name="Freeform 141"/>
          <p:cNvSpPr>
            <a:spLocks/>
          </p:cNvSpPr>
          <p:nvPr/>
        </p:nvSpPr>
        <p:spPr bwMode="auto">
          <a:xfrm>
            <a:off x="2667000" y="4191000"/>
            <a:ext cx="1006475" cy="304800"/>
          </a:xfrm>
          <a:custGeom>
            <a:avLst/>
            <a:gdLst>
              <a:gd name="T0" fmla="*/ 609600 w 634"/>
              <a:gd name="T1" fmla="*/ 0 h 192"/>
              <a:gd name="T2" fmla="*/ 1006475 w 634"/>
              <a:gd name="T3" fmla="*/ 88900 h 192"/>
              <a:gd name="T4" fmla="*/ 0 w 634"/>
              <a:gd name="T5" fmla="*/ 304800 h 192"/>
              <a:gd name="T6" fmla="*/ 609600 w 634"/>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34" h="192">
                <a:moveTo>
                  <a:pt x="384" y="0"/>
                </a:moveTo>
                <a:lnTo>
                  <a:pt x="634" y="56"/>
                </a:lnTo>
                <a:lnTo>
                  <a:pt x="0" y="192"/>
                </a:lnTo>
                <a:lnTo>
                  <a:pt x="384" y="0"/>
                </a:lnTo>
                <a:close/>
              </a:path>
            </a:pathLst>
          </a:custGeom>
          <a:solidFill>
            <a:srgbClr val="FF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5" name="Freeform 142"/>
          <p:cNvSpPr>
            <a:spLocks/>
          </p:cNvSpPr>
          <p:nvPr/>
        </p:nvSpPr>
        <p:spPr bwMode="auto">
          <a:xfrm>
            <a:off x="2667000" y="4279900"/>
            <a:ext cx="1017588" cy="596900"/>
          </a:xfrm>
          <a:custGeom>
            <a:avLst/>
            <a:gdLst>
              <a:gd name="T0" fmla="*/ 0 w 641"/>
              <a:gd name="T1" fmla="*/ 215900 h 376"/>
              <a:gd name="T2" fmla="*/ 1017588 w 641"/>
              <a:gd name="T3" fmla="*/ 0 h 376"/>
              <a:gd name="T4" fmla="*/ 685800 w 641"/>
              <a:gd name="T5" fmla="*/ 596900 h 376"/>
              <a:gd name="T6" fmla="*/ 0 w 641"/>
              <a:gd name="T7" fmla="*/ 215900 h 3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1" h="376">
                <a:moveTo>
                  <a:pt x="0" y="136"/>
                </a:moveTo>
                <a:lnTo>
                  <a:pt x="641" y="0"/>
                </a:lnTo>
                <a:lnTo>
                  <a:pt x="432" y="376"/>
                </a:lnTo>
                <a:lnTo>
                  <a:pt x="0" y="136"/>
                </a:lnTo>
                <a:close/>
              </a:path>
            </a:pathLst>
          </a:custGeom>
          <a:solidFill>
            <a:srgbClr val="FF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6" name="Freeform 143"/>
          <p:cNvSpPr>
            <a:spLocks/>
          </p:cNvSpPr>
          <p:nvPr/>
        </p:nvSpPr>
        <p:spPr bwMode="auto">
          <a:xfrm>
            <a:off x="2438400" y="4114800"/>
            <a:ext cx="835025" cy="381000"/>
          </a:xfrm>
          <a:custGeom>
            <a:avLst/>
            <a:gdLst>
              <a:gd name="T0" fmla="*/ 835025 w 526"/>
              <a:gd name="T1" fmla="*/ 71438 h 240"/>
              <a:gd name="T2" fmla="*/ 228600 w 526"/>
              <a:gd name="T3" fmla="*/ 381000 h 240"/>
              <a:gd name="T4" fmla="*/ 0 w 526"/>
              <a:gd name="T5" fmla="*/ 0 h 240"/>
              <a:gd name="T6" fmla="*/ 835025 w 526"/>
              <a:gd name="T7" fmla="*/ 71438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6" h="240">
                <a:moveTo>
                  <a:pt x="526" y="45"/>
                </a:moveTo>
                <a:lnTo>
                  <a:pt x="144" y="240"/>
                </a:lnTo>
                <a:lnTo>
                  <a:pt x="0" y="0"/>
                </a:lnTo>
                <a:lnTo>
                  <a:pt x="526" y="45"/>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7" name="Freeform 144"/>
          <p:cNvSpPr>
            <a:spLocks/>
          </p:cNvSpPr>
          <p:nvPr/>
        </p:nvSpPr>
        <p:spPr bwMode="auto">
          <a:xfrm>
            <a:off x="2438400" y="3581400"/>
            <a:ext cx="361950" cy="533400"/>
          </a:xfrm>
          <a:custGeom>
            <a:avLst/>
            <a:gdLst>
              <a:gd name="T0" fmla="*/ 361950 w 228"/>
              <a:gd name="T1" fmla="*/ 361950 h 336"/>
              <a:gd name="T2" fmla="*/ 76200 w 228"/>
              <a:gd name="T3" fmla="*/ 0 h 336"/>
              <a:gd name="T4" fmla="*/ 0 w 228"/>
              <a:gd name="T5" fmla="*/ 533400 h 336"/>
              <a:gd name="T6" fmla="*/ 361950 w 228"/>
              <a:gd name="T7" fmla="*/ 36195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336">
                <a:moveTo>
                  <a:pt x="228" y="228"/>
                </a:moveTo>
                <a:lnTo>
                  <a:pt x="48" y="0"/>
                </a:lnTo>
                <a:lnTo>
                  <a:pt x="0" y="336"/>
                </a:lnTo>
                <a:lnTo>
                  <a:pt x="228" y="228"/>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8" name="Freeform 145"/>
          <p:cNvSpPr>
            <a:spLocks/>
          </p:cNvSpPr>
          <p:nvPr/>
        </p:nvSpPr>
        <p:spPr bwMode="auto">
          <a:xfrm>
            <a:off x="2790825" y="3838575"/>
            <a:ext cx="485775" cy="352425"/>
          </a:xfrm>
          <a:custGeom>
            <a:avLst/>
            <a:gdLst>
              <a:gd name="T0" fmla="*/ 0 w 306"/>
              <a:gd name="T1" fmla="*/ 104775 h 222"/>
              <a:gd name="T2" fmla="*/ 485775 w 306"/>
              <a:gd name="T3" fmla="*/ 352425 h 222"/>
              <a:gd name="T4" fmla="*/ 284163 w 306"/>
              <a:gd name="T5" fmla="*/ 0 h 222"/>
              <a:gd name="T6" fmla="*/ 0 w 306"/>
              <a:gd name="T7" fmla="*/ 104775 h 2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222">
                <a:moveTo>
                  <a:pt x="0" y="66"/>
                </a:moveTo>
                <a:lnTo>
                  <a:pt x="306" y="222"/>
                </a:lnTo>
                <a:lnTo>
                  <a:pt x="179" y="0"/>
                </a:lnTo>
                <a:lnTo>
                  <a:pt x="0" y="6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33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49" name="Freeform 146"/>
          <p:cNvSpPr>
            <a:spLocks/>
          </p:cNvSpPr>
          <p:nvPr/>
        </p:nvSpPr>
        <p:spPr bwMode="auto">
          <a:xfrm>
            <a:off x="2667000" y="3124200"/>
            <a:ext cx="685800" cy="273050"/>
          </a:xfrm>
          <a:custGeom>
            <a:avLst/>
            <a:gdLst>
              <a:gd name="T0" fmla="*/ 685800 w 432"/>
              <a:gd name="T1" fmla="*/ 0 h 172"/>
              <a:gd name="T2" fmla="*/ 0 w 432"/>
              <a:gd name="T3" fmla="*/ 152400 h 172"/>
              <a:gd name="T4" fmla="*/ 596900 w 432"/>
              <a:gd name="T5" fmla="*/ 273050 h 172"/>
              <a:gd name="T6" fmla="*/ 685800 w 432"/>
              <a:gd name="T7" fmla="*/ 0 h 1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172">
                <a:moveTo>
                  <a:pt x="432" y="0"/>
                </a:moveTo>
                <a:lnTo>
                  <a:pt x="0" y="96"/>
                </a:lnTo>
                <a:lnTo>
                  <a:pt x="376" y="172"/>
                </a:lnTo>
                <a:lnTo>
                  <a:pt x="43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0" name="Freeform 147"/>
          <p:cNvSpPr>
            <a:spLocks/>
          </p:cNvSpPr>
          <p:nvPr/>
        </p:nvSpPr>
        <p:spPr bwMode="auto">
          <a:xfrm>
            <a:off x="2514600" y="3581400"/>
            <a:ext cx="569913" cy="361950"/>
          </a:xfrm>
          <a:custGeom>
            <a:avLst/>
            <a:gdLst>
              <a:gd name="T0" fmla="*/ 569913 w 359"/>
              <a:gd name="T1" fmla="*/ 247650 h 228"/>
              <a:gd name="T2" fmla="*/ 276225 w 359"/>
              <a:gd name="T3" fmla="*/ 361950 h 228"/>
              <a:gd name="T4" fmla="*/ 0 w 359"/>
              <a:gd name="T5" fmla="*/ 0 h 228"/>
              <a:gd name="T6" fmla="*/ 569913 w 359"/>
              <a:gd name="T7" fmla="*/ 247650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9" h="228">
                <a:moveTo>
                  <a:pt x="359" y="156"/>
                </a:moveTo>
                <a:lnTo>
                  <a:pt x="174" y="228"/>
                </a:lnTo>
                <a:lnTo>
                  <a:pt x="0" y="0"/>
                </a:lnTo>
                <a:lnTo>
                  <a:pt x="359" y="156"/>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1" name="Freeform 148"/>
          <p:cNvSpPr>
            <a:spLocks/>
          </p:cNvSpPr>
          <p:nvPr/>
        </p:nvSpPr>
        <p:spPr bwMode="auto">
          <a:xfrm>
            <a:off x="2514600" y="3276600"/>
            <a:ext cx="781050" cy="304800"/>
          </a:xfrm>
          <a:custGeom>
            <a:avLst/>
            <a:gdLst>
              <a:gd name="T0" fmla="*/ 152400 w 492"/>
              <a:gd name="T1" fmla="*/ 0 h 192"/>
              <a:gd name="T2" fmla="*/ 781050 w 492"/>
              <a:gd name="T3" fmla="*/ 120650 h 192"/>
              <a:gd name="T4" fmla="*/ 0 w 492"/>
              <a:gd name="T5" fmla="*/ 304800 h 192"/>
              <a:gd name="T6" fmla="*/ 152400 w 492"/>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2" h="192">
                <a:moveTo>
                  <a:pt x="96" y="0"/>
                </a:moveTo>
                <a:lnTo>
                  <a:pt x="492" y="76"/>
                </a:lnTo>
                <a:lnTo>
                  <a:pt x="0" y="192"/>
                </a:lnTo>
                <a:lnTo>
                  <a:pt x="96"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2" name="Freeform 149"/>
          <p:cNvSpPr>
            <a:spLocks/>
          </p:cNvSpPr>
          <p:nvPr/>
        </p:nvSpPr>
        <p:spPr bwMode="auto">
          <a:xfrm>
            <a:off x="3352800" y="3124200"/>
            <a:ext cx="1130300" cy="457200"/>
          </a:xfrm>
          <a:custGeom>
            <a:avLst/>
            <a:gdLst>
              <a:gd name="T0" fmla="*/ 0 w 712"/>
              <a:gd name="T1" fmla="*/ 0 h 288"/>
              <a:gd name="T2" fmla="*/ 457200 w 712"/>
              <a:gd name="T3" fmla="*/ 457200 h 288"/>
              <a:gd name="T4" fmla="*/ 1130300 w 712"/>
              <a:gd name="T5" fmla="*/ 400050 h 288"/>
              <a:gd name="T6" fmla="*/ 0 w 71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2" h="288">
                <a:moveTo>
                  <a:pt x="0" y="0"/>
                </a:moveTo>
                <a:lnTo>
                  <a:pt x="288" y="288"/>
                </a:lnTo>
                <a:lnTo>
                  <a:pt x="712" y="252"/>
                </a:lnTo>
                <a:lnTo>
                  <a:pt x="0"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3" name="Freeform 150"/>
          <p:cNvSpPr>
            <a:spLocks/>
          </p:cNvSpPr>
          <p:nvPr/>
        </p:nvSpPr>
        <p:spPr bwMode="auto">
          <a:xfrm>
            <a:off x="3673475" y="3513138"/>
            <a:ext cx="809625" cy="757237"/>
          </a:xfrm>
          <a:custGeom>
            <a:avLst/>
            <a:gdLst>
              <a:gd name="T0" fmla="*/ 809625 w 510"/>
              <a:gd name="T1" fmla="*/ 0 h 477"/>
              <a:gd name="T2" fmla="*/ 136525 w 510"/>
              <a:gd name="T3" fmla="*/ 68262 h 477"/>
              <a:gd name="T4" fmla="*/ 0 w 510"/>
              <a:gd name="T5" fmla="*/ 757237 h 477"/>
              <a:gd name="T6" fmla="*/ 809625 w 510"/>
              <a:gd name="T7" fmla="*/ 0 h 4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0" h="477">
                <a:moveTo>
                  <a:pt x="510" y="0"/>
                </a:moveTo>
                <a:lnTo>
                  <a:pt x="86" y="43"/>
                </a:lnTo>
                <a:lnTo>
                  <a:pt x="0" y="477"/>
                </a:lnTo>
                <a:lnTo>
                  <a:pt x="510" y="0"/>
                </a:lnTo>
                <a:close/>
              </a:path>
            </a:pathLst>
          </a:custGeom>
          <a:solidFill>
            <a:srgbClr val="FF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4" name="Freeform 151"/>
          <p:cNvSpPr>
            <a:spLocks/>
          </p:cNvSpPr>
          <p:nvPr/>
        </p:nvSpPr>
        <p:spPr bwMode="auto">
          <a:xfrm>
            <a:off x="3673475" y="3524250"/>
            <a:ext cx="819150" cy="787400"/>
          </a:xfrm>
          <a:custGeom>
            <a:avLst/>
            <a:gdLst>
              <a:gd name="T0" fmla="*/ 819150 w 516"/>
              <a:gd name="T1" fmla="*/ 0 h 496"/>
              <a:gd name="T2" fmla="*/ 473075 w 516"/>
              <a:gd name="T3" fmla="*/ 787400 h 496"/>
              <a:gd name="T4" fmla="*/ 0 w 516"/>
              <a:gd name="T5" fmla="*/ 755650 h 496"/>
              <a:gd name="T6" fmla="*/ 819150 w 516"/>
              <a:gd name="T7" fmla="*/ 0 h 4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6" h="496">
                <a:moveTo>
                  <a:pt x="516" y="0"/>
                </a:moveTo>
                <a:lnTo>
                  <a:pt x="298" y="496"/>
                </a:lnTo>
                <a:lnTo>
                  <a:pt x="0" y="476"/>
                </a:lnTo>
                <a:lnTo>
                  <a:pt x="516" y="0"/>
                </a:lnTo>
                <a:close/>
              </a:path>
            </a:pathLst>
          </a:custGeom>
          <a:solidFill>
            <a:srgbClr val="FF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5" name="Freeform 152"/>
          <p:cNvSpPr>
            <a:spLocks/>
          </p:cNvSpPr>
          <p:nvPr/>
        </p:nvSpPr>
        <p:spPr bwMode="auto">
          <a:xfrm>
            <a:off x="3662363" y="4279900"/>
            <a:ext cx="484187" cy="444500"/>
          </a:xfrm>
          <a:custGeom>
            <a:avLst/>
            <a:gdLst>
              <a:gd name="T0" fmla="*/ 484187 w 305"/>
              <a:gd name="T1" fmla="*/ 31750 h 280"/>
              <a:gd name="T2" fmla="*/ 0 w 305"/>
              <a:gd name="T3" fmla="*/ 0 h 280"/>
              <a:gd name="T4" fmla="*/ 71437 w 305"/>
              <a:gd name="T5" fmla="*/ 444500 h 280"/>
              <a:gd name="T6" fmla="*/ 484187 w 305"/>
              <a:gd name="T7" fmla="*/ 31750 h 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5" h="280">
                <a:moveTo>
                  <a:pt x="305" y="20"/>
                </a:moveTo>
                <a:lnTo>
                  <a:pt x="0" y="0"/>
                </a:lnTo>
                <a:lnTo>
                  <a:pt x="45" y="280"/>
                </a:lnTo>
                <a:lnTo>
                  <a:pt x="305" y="20"/>
                </a:lnTo>
                <a:close/>
              </a:path>
            </a:pathLst>
          </a:custGeom>
          <a:solidFill>
            <a:srgbClr val="FF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6" name="Freeform 153"/>
          <p:cNvSpPr>
            <a:spLocks/>
          </p:cNvSpPr>
          <p:nvPr/>
        </p:nvSpPr>
        <p:spPr bwMode="auto">
          <a:xfrm>
            <a:off x="3352800" y="4291013"/>
            <a:ext cx="381000" cy="585787"/>
          </a:xfrm>
          <a:custGeom>
            <a:avLst/>
            <a:gdLst>
              <a:gd name="T0" fmla="*/ 381000 w 240"/>
              <a:gd name="T1" fmla="*/ 433387 h 369"/>
              <a:gd name="T2" fmla="*/ 331788 w 240"/>
              <a:gd name="T3" fmla="*/ 0 h 369"/>
              <a:gd name="T4" fmla="*/ 0 w 240"/>
              <a:gd name="T5" fmla="*/ 585787 h 369"/>
              <a:gd name="T6" fmla="*/ 381000 w 240"/>
              <a:gd name="T7" fmla="*/ 433387 h 3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69">
                <a:moveTo>
                  <a:pt x="240" y="273"/>
                </a:moveTo>
                <a:lnTo>
                  <a:pt x="209" y="0"/>
                </a:lnTo>
                <a:lnTo>
                  <a:pt x="0" y="369"/>
                </a:lnTo>
                <a:lnTo>
                  <a:pt x="240" y="273"/>
                </a:lnTo>
                <a:close/>
              </a:path>
            </a:pathLst>
          </a:custGeom>
          <a:solidFill>
            <a:srgbClr val="FF7C8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7" name="Freeform 154"/>
          <p:cNvSpPr>
            <a:spLocks/>
          </p:cNvSpPr>
          <p:nvPr/>
        </p:nvSpPr>
        <p:spPr bwMode="auto">
          <a:xfrm>
            <a:off x="3284538" y="3408363"/>
            <a:ext cx="504825" cy="325437"/>
          </a:xfrm>
          <a:custGeom>
            <a:avLst/>
            <a:gdLst>
              <a:gd name="T0" fmla="*/ 504825 w 318"/>
              <a:gd name="T1" fmla="*/ 168275 h 205"/>
              <a:gd name="T2" fmla="*/ 0 w 318"/>
              <a:gd name="T3" fmla="*/ 0 h 205"/>
              <a:gd name="T4" fmla="*/ 168275 w 318"/>
              <a:gd name="T5" fmla="*/ 325437 h 205"/>
              <a:gd name="T6" fmla="*/ 504825 w 318"/>
              <a:gd name="T7" fmla="*/ 168275 h 2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8" h="205">
                <a:moveTo>
                  <a:pt x="318" y="106"/>
                </a:moveTo>
                <a:lnTo>
                  <a:pt x="0" y="0"/>
                </a:lnTo>
                <a:lnTo>
                  <a:pt x="106" y="205"/>
                </a:lnTo>
                <a:lnTo>
                  <a:pt x="318" y="106"/>
                </a:lnTo>
                <a:close/>
              </a:path>
            </a:pathLst>
          </a:custGeom>
          <a:solidFill>
            <a:srgbClr val="339966"/>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8" name="Freeform 155"/>
          <p:cNvSpPr>
            <a:spLocks/>
          </p:cNvSpPr>
          <p:nvPr/>
        </p:nvSpPr>
        <p:spPr bwMode="auto">
          <a:xfrm>
            <a:off x="3074988" y="3397250"/>
            <a:ext cx="366712" cy="431800"/>
          </a:xfrm>
          <a:custGeom>
            <a:avLst/>
            <a:gdLst>
              <a:gd name="T0" fmla="*/ 366712 w 231"/>
              <a:gd name="T1" fmla="*/ 336550 h 272"/>
              <a:gd name="T2" fmla="*/ 0 w 231"/>
              <a:gd name="T3" fmla="*/ 431800 h 272"/>
              <a:gd name="T4" fmla="*/ 209550 w 231"/>
              <a:gd name="T5" fmla="*/ 0 h 272"/>
              <a:gd name="T6" fmla="*/ 366712 w 231"/>
              <a:gd name="T7" fmla="*/ 33655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2">
                <a:moveTo>
                  <a:pt x="231" y="212"/>
                </a:moveTo>
                <a:lnTo>
                  <a:pt x="0" y="272"/>
                </a:lnTo>
                <a:lnTo>
                  <a:pt x="132" y="0"/>
                </a:lnTo>
                <a:lnTo>
                  <a:pt x="231" y="212"/>
                </a:lnTo>
                <a:close/>
              </a:path>
            </a:pathLst>
          </a:custGeom>
          <a:solidFill>
            <a:srgbClr val="00CC0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59" name="Freeform 156"/>
          <p:cNvSpPr>
            <a:spLocks/>
          </p:cNvSpPr>
          <p:nvPr/>
        </p:nvSpPr>
        <p:spPr bwMode="auto">
          <a:xfrm>
            <a:off x="2422525" y="3933825"/>
            <a:ext cx="841375" cy="252413"/>
          </a:xfrm>
          <a:custGeom>
            <a:avLst/>
            <a:gdLst>
              <a:gd name="T0" fmla="*/ 368300 w 530"/>
              <a:gd name="T1" fmla="*/ 0 h 159"/>
              <a:gd name="T2" fmla="*/ 841375 w 530"/>
              <a:gd name="T3" fmla="*/ 252413 h 159"/>
              <a:gd name="T4" fmla="*/ 0 w 530"/>
              <a:gd name="T5" fmla="*/ 188913 h 159"/>
              <a:gd name="T6" fmla="*/ 368300 w 530"/>
              <a:gd name="T7" fmla="*/ 0 h 1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0" h="159">
                <a:moveTo>
                  <a:pt x="232" y="0"/>
                </a:moveTo>
                <a:lnTo>
                  <a:pt x="530" y="159"/>
                </a:lnTo>
                <a:lnTo>
                  <a:pt x="0" y="119"/>
                </a:lnTo>
                <a:lnTo>
                  <a:pt x="232"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CC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0" name="Freeform 157"/>
          <p:cNvSpPr>
            <a:spLocks/>
          </p:cNvSpPr>
          <p:nvPr/>
        </p:nvSpPr>
        <p:spPr bwMode="auto">
          <a:xfrm>
            <a:off x="2527300" y="3397250"/>
            <a:ext cx="746125" cy="431800"/>
          </a:xfrm>
          <a:custGeom>
            <a:avLst/>
            <a:gdLst>
              <a:gd name="T0" fmla="*/ 746125 w 470"/>
              <a:gd name="T1" fmla="*/ 0 h 272"/>
              <a:gd name="T2" fmla="*/ 547688 w 470"/>
              <a:gd name="T3" fmla="*/ 431800 h 272"/>
              <a:gd name="T4" fmla="*/ 0 w 470"/>
              <a:gd name="T5" fmla="*/ 179388 h 272"/>
              <a:gd name="T6" fmla="*/ 746125 w 470"/>
              <a:gd name="T7" fmla="*/ 0 h 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0" h="272">
                <a:moveTo>
                  <a:pt x="470" y="0"/>
                </a:moveTo>
                <a:lnTo>
                  <a:pt x="345" y="272"/>
                </a:lnTo>
                <a:lnTo>
                  <a:pt x="0" y="113"/>
                </a:lnTo>
                <a:lnTo>
                  <a:pt x="470" y="0"/>
                </a:lnTo>
                <a:close/>
              </a:path>
            </a:pathLst>
          </a:custGeom>
          <a:noFill/>
          <a:ln w="127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00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1" name="Freeform 158"/>
          <p:cNvSpPr>
            <a:spLocks/>
          </p:cNvSpPr>
          <p:nvPr/>
        </p:nvSpPr>
        <p:spPr bwMode="auto">
          <a:xfrm>
            <a:off x="3074988" y="3733800"/>
            <a:ext cx="366712" cy="441325"/>
          </a:xfrm>
          <a:custGeom>
            <a:avLst/>
            <a:gdLst>
              <a:gd name="T0" fmla="*/ 366712 w 231"/>
              <a:gd name="T1" fmla="*/ 0 h 278"/>
              <a:gd name="T2" fmla="*/ 188912 w 231"/>
              <a:gd name="T3" fmla="*/ 441325 h 278"/>
              <a:gd name="T4" fmla="*/ 0 w 231"/>
              <a:gd name="T5" fmla="*/ 104775 h 278"/>
              <a:gd name="T6" fmla="*/ 366712 w 231"/>
              <a:gd name="T7" fmla="*/ 0 h 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1" h="278">
                <a:moveTo>
                  <a:pt x="231" y="0"/>
                </a:moveTo>
                <a:lnTo>
                  <a:pt x="119" y="278"/>
                </a:lnTo>
                <a:lnTo>
                  <a:pt x="0" y="66"/>
                </a:lnTo>
                <a:lnTo>
                  <a:pt x="231" y="0"/>
                </a:lnTo>
                <a:close/>
              </a:path>
            </a:pathLst>
          </a:custGeom>
          <a:solidFill>
            <a:srgbClr val="66FF33"/>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2" name="Freeform 159"/>
          <p:cNvSpPr>
            <a:spLocks/>
          </p:cNvSpPr>
          <p:nvPr/>
        </p:nvSpPr>
        <p:spPr bwMode="auto">
          <a:xfrm>
            <a:off x="990600" y="2895600"/>
            <a:ext cx="685800" cy="1752600"/>
          </a:xfrm>
          <a:custGeom>
            <a:avLst/>
            <a:gdLst>
              <a:gd name="T0" fmla="*/ 304800 w 432"/>
              <a:gd name="T1" fmla="*/ 0 h 1104"/>
              <a:gd name="T2" fmla="*/ 0 w 432"/>
              <a:gd name="T3" fmla="*/ 381000 h 1104"/>
              <a:gd name="T4" fmla="*/ 228600 w 432"/>
              <a:gd name="T5" fmla="*/ 1066800 h 1104"/>
              <a:gd name="T6" fmla="*/ 685800 w 432"/>
              <a:gd name="T7" fmla="*/ 1447800 h 1104"/>
              <a:gd name="T8" fmla="*/ 304800 w 432"/>
              <a:gd name="T9" fmla="*/ 1752600 h 1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104">
                <a:moveTo>
                  <a:pt x="192" y="0"/>
                </a:moveTo>
                <a:lnTo>
                  <a:pt x="0" y="240"/>
                </a:lnTo>
                <a:lnTo>
                  <a:pt x="144" y="672"/>
                </a:lnTo>
                <a:lnTo>
                  <a:pt x="432" y="912"/>
                </a:lnTo>
                <a:lnTo>
                  <a:pt x="192" y="1104"/>
                </a:ln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3" name="Freeform 160"/>
          <p:cNvSpPr>
            <a:spLocks/>
          </p:cNvSpPr>
          <p:nvPr/>
        </p:nvSpPr>
        <p:spPr bwMode="auto">
          <a:xfrm>
            <a:off x="2690813" y="3124200"/>
            <a:ext cx="661987" cy="1752600"/>
          </a:xfrm>
          <a:custGeom>
            <a:avLst/>
            <a:gdLst>
              <a:gd name="T0" fmla="*/ 661987 w 417"/>
              <a:gd name="T1" fmla="*/ 0 h 1104"/>
              <a:gd name="T2" fmla="*/ 585787 w 417"/>
              <a:gd name="T3" fmla="*/ 304800 h 1104"/>
              <a:gd name="T4" fmla="*/ 377825 w 417"/>
              <a:gd name="T5" fmla="*/ 709613 h 1104"/>
              <a:gd name="T6" fmla="*/ 577850 w 417"/>
              <a:gd name="T7" fmla="*/ 1055688 h 1104"/>
              <a:gd name="T8" fmla="*/ 0 w 417"/>
              <a:gd name="T9" fmla="*/ 1371600 h 1104"/>
              <a:gd name="T10" fmla="*/ 661987 w 417"/>
              <a:gd name="T11" fmla="*/ 1752600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17" h="1104">
                <a:moveTo>
                  <a:pt x="417" y="0"/>
                </a:moveTo>
                <a:lnTo>
                  <a:pt x="369" y="192"/>
                </a:lnTo>
                <a:lnTo>
                  <a:pt x="238" y="447"/>
                </a:lnTo>
                <a:lnTo>
                  <a:pt x="364" y="665"/>
                </a:lnTo>
                <a:lnTo>
                  <a:pt x="0" y="864"/>
                </a:lnTo>
                <a:lnTo>
                  <a:pt x="417" y="1104"/>
                </a:ln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4" name="Freeform 112" descr="70%"/>
          <p:cNvSpPr>
            <a:spLocks/>
          </p:cNvSpPr>
          <p:nvPr/>
        </p:nvSpPr>
        <p:spPr bwMode="auto">
          <a:xfrm>
            <a:off x="990600" y="2895600"/>
            <a:ext cx="2286000" cy="381000"/>
          </a:xfrm>
          <a:custGeom>
            <a:avLst/>
            <a:gdLst>
              <a:gd name="T0" fmla="*/ 0 w 1440"/>
              <a:gd name="T1" fmla="*/ 381000 h 240"/>
              <a:gd name="T2" fmla="*/ 2286000 w 1440"/>
              <a:gd name="T3" fmla="*/ 228600 h 240"/>
              <a:gd name="T4" fmla="*/ 304800 w 1440"/>
              <a:gd name="T5" fmla="*/ 0 h 240"/>
              <a:gd name="T6" fmla="*/ 0 w 144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0" h="240">
                <a:moveTo>
                  <a:pt x="0" y="240"/>
                </a:moveTo>
                <a:lnTo>
                  <a:pt x="1440" y="144"/>
                </a:lnTo>
                <a:lnTo>
                  <a:pt x="192" y="0"/>
                </a:lnTo>
                <a:lnTo>
                  <a:pt x="0" y="240"/>
                </a:lnTo>
                <a:close/>
              </a:path>
            </a:pathLst>
          </a:custGeom>
          <a:pattFill prst="pct70">
            <a:fgClr>
              <a:srgbClr val="FF6600"/>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5" name="Freeform 120" descr="75%"/>
          <p:cNvSpPr>
            <a:spLocks/>
          </p:cNvSpPr>
          <p:nvPr/>
        </p:nvSpPr>
        <p:spPr bwMode="auto">
          <a:xfrm>
            <a:off x="990600" y="3124200"/>
            <a:ext cx="2362200" cy="304800"/>
          </a:xfrm>
          <a:custGeom>
            <a:avLst/>
            <a:gdLst>
              <a:gd name="T0" fmla="*/ 0 w 1488"/>
              <a:gd name="T1" fmla="*/ 152400 h 192"/>
              <a:gd name="T2" fmla="*/ 2362200 w 1488"/>
              <a:gd name="T3" fmla="*/ 0 h 192"/>
              <a:gd name="T4" fmla="*/ 2286000 w 1488"/>
              <a:gd name="T5" fmla="*/ 304800 h 192"/>
              <a:gd name="T6" fmla="*/ 0 w 1488"/>
              <a:gd name="T7" fmla="*/ 1524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88" h="192">
                <a:moveTo>
                  <a:pt x="0" y="96"/>
                </a:moveTo>
                <a:lnTo>
                  <a:pt x="1488" y="0"/>
                </a:lnTo>
                <a:lnTo>
                  <a:pt x="1440" y="192"/>
                </a:lnTo>
                <a:lnTo>
                  <a:pt x="0" y="96"/>
                </a:lnTo>
                <a:close/>
              </a:path>
            </a:pathLst>
          </a:custGeom>
          <a:pattFill prst="pct75">
            <a:fgClr>
              <a:srgbClr val="FF6699"/>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6" name="Freeform 119" descr="70%"/>
          <p:cNvSpPr>
            <a:spLocks/>
          </p:cNvSpPr>
          <p:nvPr/>
        </p:nvSpPr>
        <p:spPr bwMode="auto">
          <a:xfrm>
            <a:off x="990600" y="3276600"/>
            <a:ext cx="2286000" cy="546100"/>
          </a:xfrm>
          <a:custGeom>
            <a:avLst/>
            <a:gdLst>
              <a:gd name="T0" fmla="*/ 0 w 1440"/>
              <a:gd name="T1" fmla="*/ 0 h 344"/>
              <a:gd name="T2" fmla="*/ 2078038 w 1440"/>
              <a:gd name="T3" fmla="*/ 546100 h 344"/>
              <a:gd name="T4" fmla="*/ 2286000 w 1440"/>
              <a:gd name="T5" fmla="*/ 152400 h 344"/>
              <a:gd name="T6" fmla="*/ 0 w 1440"/>
              <a:gd name="T7" fmla="*/ 0 h 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0" h="344">
                <a:moveTo>
                  <a:pt x="0" y="0"/>
                </a:moveTo>
                <a:lnTo>
                  <a:pt x="1309" y="344"/>
                </a:lnTo>
                <a:lnTo>
                  <a:pt x="1440" y="96"/>
                </a:lnTo>
                <a:lnTo>
                  <a:pt x="0" y="0"/>
                </a:lnTo>
                <a:close/>
              </a:path>
            </a:pathLst>
          </a:custGeom>
          <a:pattFill prst="pct70">
            <a:fgClr>
              <a:srgbClr val="FF99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7" name="Freeform 118" descr="70%"/>
          <p:cNvSpPr>
            <a:spLocks/>
          </p:cNvSpPr>
          <p:nvPr/>
        </p:nvSpPr>
        <p:spPr bwMode="auto">
          <a:xfrm>
            <a:off x="990600" y="3276600"/>
            <a:ext cx="2089150" cy="685800"/>
          </a:xfrm>
          <a:custGeom>
            <a:avLst/>
            <a:gdLst>
              <a:gd name="T0" fmla="*/ 0 w 1316"/>
              <a:gd name="T1" fmla="*/ 0 h 432"/>
              <a:gd name="T2" fmla="*/ 228600 w 1316"/>
              <a:gd name="T3" fmla="*/ 685800 h 432"/>
              <a:gd name="T4" fmla="*/ 2089150 w 1316"/>
              <a:gd name="T5" fmla="*/ 536575 h 432"/>
              <a:gd name="T6" fmla="*/ 0 w 1316"/>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16" h="432">
                <a:moveTo>
                  <a:pt x="0" y="0"/>
                </a:moveTo>
                <a:lnTo>
                  <a:pt x="144" y="432"/>
                </a:lnTo>
                <a:lnTo>
                  <a:pt x="1316" y="338"/>
                </a:lnTo>
                <a:lnTo>
                  <a:pt x="0" y="0"/>
                </a:lnTo>
                <a:close/>
              </a:path>
            </a:pathLst>
          </a:custGeom>
          <a:pattFill prst="pct70">
            <a:fgClr>
              <a:srgbClr val="CC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8" name="Freeform 117" descr="70%"/>
          <p:cNvSpPr>
            <a:spLocks/>
          </p:cNvSpPr>
          <p:nvPr/>
        </p:nvSpPr>
        <p:spPr bwMode="auto">
          <a:xfrm>
            <a:off x="1219200" y="3822700"/>
            <a:ext cx="1849438" cy="520700"/>
          </a:xfrm>
          <a:custGeom>
            <a:avLst/>
            <a:gdLst>
              <a:gd name="T0" fmla="*/ 0 w 1165"/>
              <a:gd name="T1" fmla="*/ 139700 h 328"/>
              <a:gd name="T2" fmla="*/ 457200 w 1165"/>
              <a:gd name="T3" fmla="*/ 520700 h 328"/>
              <a:gd name="T4" fmla="*/ 1849438 w 1165"/>
              <a:gd name="T5" fmla="*/ 0 h 328"/>
              <a:gd name="T6" fmla="*/ 0 w 1165"/>
              <a:gd name="T7" fmla="*/ 139700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5" h="328">
                <a:moveTo>
                  <a:pt x="0" y="88"/>
                </a:moveTo>
                <a:lnTo>
                  <a:pt x="288" y="328"/>
                </a:lnTo>
                <a:lnTo>
                  <a:pt x="1165" y="0"/>
                </a:lnTo>
                <a:lnTo>
                  <a:pt x="0" y="88"/>
                </a:lnTo>
                <a:close/>
              </a:path>
            </a:pathLst>
          </a:custGeom>
          <a:pattFill prst="pct70">
            <a:fgClr>
              <a:srgbClr val="99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69" name="Freeform 116" descr="70%"/>
          <p:cNvSpPr>
            <a:spLocks/>
          </p:cNvSpPr>
          <p:nvPr/>
        </p:nvSpPr>
        <p:spPr bwMode="auto">
          <a:xfrm>
            <a:off x="1676400" y="3822700"/>
            <a:ext cx="1592263" cy="520700"/>
          </a:xfrm>
          <a:custGeom>
            <a:avLst/>
            <a:gdLst>
              <a:gd name="T0" fmla="*/ 0 w 1003"/>
              <a:gd name="T1" fmla="*/ 520700 h 328"/>
              <a:gd name="T2" fmla="*/ 1592263 w 1003"/>
              <a:gd name="T3" fmla="*/ 347663 h 328"/>
              <a:gd name="T4" fmla="*/ 1392238 w 1003"/>
              <a:gd name="T5" fmla="*/ 0 h 328"/>
              <a:gd name="T6" fmla="*/ 0 w 1003"/>
              <a:gd name="T7" fmla="*/ 520700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3" h="328">
                <a:moveTo>
                  <a:pt x="0" y="328"/>
                </a:moveTo>
                <a:lnTo>
                  <a:pt x="1003" y="219"/>
                </a:lnTo>
                <a:lnTo>
                  <a:pt x="877" y="0"/>
                </a:lnTo>
                <a:lnTo>
                  <a:pt x="0" y="328"/>
                </a:lnTo>
                <a:close/>
              </a:path>
            </a:pathLst>
          </a:custGeom>
          <a:pattFill prst="pct70">
            <a:fgClr>
              <a:srgbClr val="66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70" name="Freeform 115" descr="70%"/>
          <p:cNvSpPr>
            <a:spLocks/>
          </p:cNvSpPr>
          <p:nvPr/>
        </p:nvSpPr>
        <p:spPr bwMode="auto">
          <a:xfrm>
            <a:off x="1676400" y="4179888"/>
            <a:ext cx="1592263" cy="307975"/>
          </a:xfrm>
          <a:custGeom>
            <a:avLst/>
            <a:gdLst>
              <a:gd name="T0" fmla="*/ 0 w 1003"/>
              <a:gd name="T1" fmla="*/ 163513 h 194"/>
              <a:gd name="T2" fmla="*/ 1006475 w 1003"/>
              <a:gd name="T3" fmla="*/ 307975 h 194"/>
              <a:gd name="T4" fmla="*/ 1592263 w 1003"/>
              <a:gd name="T5" fmla="*/ 0 h 194"/>
              <a:gd name="T6" fmla="*/ 0 w 1003"/>
              <a:gd name="T7" fmla="*/ 163513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3" h="194">
                <a:moveTo>
                  <a:pt x="0" y="103"/>
                </a:moveTo>
                <a:lnTo>
                  <a:pt x="634" y="194"/>
                </a:lnTo>
                <a:lnTo>
                  <a:pt x="1003" y="0"/>
                </a:lnTo>
                <a:lnTo>
                  <a:pt x="0" y="103"/>
                </a:lnTo>
                <a:close/>
              </a:path>
            </a:pathLst>
          </a:custGeom>
          <a:pattFill prst="pct70">
            <a:fgClr>
              <a:srgbClr val="00CCFF"/>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71" name="Freeform 114" descr="70%"/>
          <p:cNvSpPr>
            <a:spLocks/>
          </p:cNvSpPr>
          <p:nvPr/>
        </p:nvSpPr>
        <p:spPr bwMode="auto">
          <a:xfrm>
            <a:off x="1676400" y="4343400"/>
            <a:ext cx="1676400" cy="533400"/>
          </a:xfrm>
          <a:custGeom>
            <a:avLst/>
            <a:gdLst>
              <a:gd name="T0" fmla="*/ 0 w 1056"/>
              <a:gd name="T1" fmla="*/ 0 h 336"/>
              <a:gd name="T2" fmla="*/ 1676400 w 1056"/>
              <a:gd name="T3" fmla="*/ 533400 h 336"/>
              <a:gd name="T4" fmla="*/ 1006475 w 1056"/>
              <a:gd name="T5" fmla="*/ 144463 h 336"/>
              <a:gd name="T6" fmla="*/ 0 w 105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6" h="336">
                <a:moveTo>
                  <a:pt x="0" y="0"/>
                </a:moveTo>
                <a:lnTo>
                  <a:pt x="1056" y="336"/>
                </a:lnTo>
                <a:lnTo>
                  <a:pt x="634" y="91"/>
                </a:lnTo>
                <a:lnTo>
                  <a:pt x="0" y="0"/>
                </a:lnTo>
                <a:close/>
              </a:path>
            </a:pathLst>
          </a:custGeom>
          <a:pattFill prst="pct70">
            <a:fgClr>
              <a:srgbClr val="0099CC"/>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72" name="Freeform 113" descr="75%"/>
          <p:cNvSpPr>
            <a:spLocks/>
          </p:cNvSpPr>
          <p:nvPr/>
        </p:nvSpPr>
        <p:spPr bwMode="auto">
          <a:xfrm>
            <a:off x="1295400" y="4343400"/>
            <a:ext cx="2057400" cy="533400"/>
          </a:xfrm>
          <a:custGeom>
            <a:avLst/>
            <a:gdLst>
              <a:gd name="T0" fmla="*/ 0 w 1296"/>
              <a:gd name="T1" fmla="*/ 304800 h 336"/>
              <a:gd name="T2" fmla="*/ 381000 w 1296"/>
              <a:gd name="T3" fmla="*/ 0 h 336"/>
              <a:gd name="T4" fmla="*/ 2057400 w 1296"/>
              <a:gd name="T5" fmla="*/ 533400 h 336"/>
              <a:gd name="T6" fmla="*/ 0 w 1296"/>
              <a:gd name="T7" fmla="*/ 30480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6" h="336">
                <a:moveTo>
                  <a:pt x="0" y="192"/>
                </a:moveTo>
                <a:lnTo>
                  <a:pt x="240" y="0"/>
                </a:lnTo>
                <a:lnTo>
                  <a:pt x="1296" y="336"/>
                </a:lnTo>
                <a:lnTo>
                  <a:pt x="0" y="192"/>
                </a:lnTo>
                <a:close/>
              </a:path>
            </a:pathLst>
          </a:custGeom>
          <a:pattFill prst="pct75">
            <a:fgClr>
              <a:schemeClr val="folHlink"/>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2673" name="AutoShape 161"/>
          <p:cNvSpPr>
            <a:spLocks noChangeArrowheads="1"/>
          </p:cNvSpPr>
          <p:nvPr/>
        </p:nvSpPr>
        <p:spPr bwMode="auto">
          <a:xfrm rot="6384708">
            <a:off x="4076700" y="4762500"/>
            <a:ext cx="381000" cy="914400"/>
          </a:xfrm>
          <a:prstGeom prst="downArrow">
            <a:avLst>
              <a:gd name="adj1" fmla="val 50000"/>
              <a:gd name="adj2" fmla="val 60000"/>
            </a:avLst>
          </a:prstGeom>
          <a:solidFill>
            <a:schemeClr val="hlink"/>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117" descr="Wide upward diagonal"/>
          <p:cNvSpPr>
            <a:spLocks/>
          </p:cNvSpPr>
          <p:nvPr/>
        </p:nvSpPr>
        <p:spPr bwMode="auto">
          <a:xfrm>
            <a:off x="7239000" y="3352800"/>
            <a:ext cx="838200" cy="1295400"/>
          </a:xfrm>
          <a:custGeom>
            <a:avLst/>
            <a:gdLst>
              <a:gd name="T0" fmla="*/ 0 w 528"/>
              <a:gd name="T1" fmla="*/ 304800 h 816"/>
              <a:gd name="T2" fmla="*/ 838200 w 528"/>
              <a:gd name="T3" fmla="*/ 0 h 816"/>
              <a:gd name="T4" fmla="*/ 228600 w 528"/>
              <a:gd name="T5" fmla="*/ 1295400 h 816"/>
              <a:gd name="T6" fmla="*/ 0 w 528"/>
              <a:gd name="T7" fmla="*/ 304800 h 8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816">
                <a:moveTo>
                  <a:pt x="0" y="192"/>
                </a:moveTo>
                <a:lnTo>
                  <a:pt x="528" y="0"/>
                </a:lnTo>
                <a:lnTo>
                  <a:pt x="144" y="816"/>
                </a:lnTo>
                <a:lnTo>
                  <a:pt x="0" y="192"/>
                </a:lnTo>
                <a:close/>
              </a:path>
            </a:pathLst>
          </a:custGeom>
          <a:pattFill prst="wdUpDiag">
            <a:fgClr>
              <a:srgbClr val="CCFF66"/>
            </a:fgClr>
            <a:bgClr>
              <a:srgbClr val="FFFFFF"/>
            </a:bgClr>
          </a:patt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55" name="Rectangle 2"/>
          <p:cNvSpPr>
            <a:spLocks noGrp="1" noChangeArrowheads="1"/>
          </p:cNvSpPr>
          <p:nvPr>
            <p:ph type="title"/>
          </p:nvPr>
        </p:nvSpPr>
        <p:spPr>
          <a:xfrm>
            <a:off x="457200" y="152400"/>
            <a:ext cx="7696200" cy="533400"/>
          </a:xfrm>
          <a:solidFill>
            <a:srgbClr val="FFFF99"/>
          </a:solidFill>
          <a:ln>
            <a:solidFill>
              <a:schemeClr val="hlink"/>
            </a:solidFill>
            <a:miter lim="800000"/>
            <a:headEnd/>
            <a:tailEnd/>
          </a:ln>
        </p:spPr>
        <p:txBody>
          <a:bodyPr/>
          <a:lstStyle/>
          <a:p>
            <a:pPr eaLnBrk="1" hangingPunct="1"/>
            <a:r>
              <a:rPr lang="en-US" sz="2400" b="1" smtClean="0">
                <a:solidFill>
                  <a:schemeClr val="tx1"/>
                </a:solidFill>
              </a:rPr>
              <a:t>Merge two Convex Hulls</a:t>
            </a:r>
            <a:endParaRPr lang="en-US" sz="2000" smtClean="0">
              <a:solidFill>
                <a:srgbClr val="FF3300"/>
              </a:solidFill>
            </a:endParaRPr>
          </a:p>
        </p:txBody>
      </p:sp>
      <p:sp>
        <p:nvSpPr>
          <p:cNvPr id="23556" name="Rectangle 89"/>
          <p:cNvSpPr>
            <a:spLocks noChangeArrowheads="1"/>
          </p:cNvSpPr>
          <p:nvPr/>
        </p:nvSpPr>
        <p:spPr bwMode="auto">
          <a:xfrm>
            <a:off x="457200" y="1014413"/>
            <a:ext cx="5759450" cy="4684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DATA STRUCTURE:  DCEL, WEDS, or QEDS</a:t>
            </a:r>
            <a:br>
              <a:rPr lang="en-US"/>
            </a:br>
            <a:endParaRPr lang="en-US"/>
          </a:p>
          <a:p>
            <a:r>
              <a:rPr lang="en-US"/>
              <a:t>How to do P </a:t>
            </a:r>
            <a:r>
              <a:rPr lang="en-US">
                <a:sym typeface="Symbol" pitchFamily="18" charset="2"/>
              </a:rPr>
              <a:t> </a:t>
            </a:r>
            <a:r>
              <a:rPr lang="en-US"/>
              <a:t>CH(P</a:t>
            </a:r>
            <a:r>
              <a:rPr lang="en-US" baseline="-25000"/>
              <a:t>1</a:t>
            </a:r>
            <a:r>
              <a:rPr lang="en-US"/>
              <a:t> </a:t>
            </a:r>
            <a:r>
              <a:rPr lang="en-US" sz="1800">
                <a:sym typeface="Symbol" pitchFamily="18" charset="2"/>
              </a:rPr>
              <a:t></a:t>
            </a:r>
            <a:r>
              <a:rPr lang="en-US" sz="1400"/>
              <a:t> </a:t>
            </a:r>
            <a:r>
              <a:rPr lang="en-US"/>
              <a:t>P</a:t>
            </a:r>
            <a:r>
              <a:rPr lang="en-US" baseline="-25000"/>
              <a:t>2</a:t>
            </a:r>
            <a:r>
              <a:rPr lang="en-US"/>
              <a:t>) in linear time?</a:t>
            </a:r>
          </a:p>
          <a:p>
            <a:r>
              <a:rPr lang="en-US"/>
              <a:t>P’</a:t>
            </a:r>
            <a:r>
              <a:rPr lang="en-US" baseline="-25000"/>
              <a:t>i </a:t>
            </a:r>
            <a:r>
              <a:rPr lang="en-US">
                <a:sym typeface="Symbol" pitchFamily="18" charset="2"/>
              </a:rPr>
              <a:t> projection of</a:t>
            </a:r>
            <a:r>
              <a:rPr lang="en-US" sz="1800">
                <a:sym typeface="Symbol" pitchFamily="18" charset="2"/>
              </a:rPr>
              <a:t> </a:t>
            </a:r>
            <a:r>
              <a:rPr lang="en-US"/>
              <a:t>P</a:t>
            </a:r>
            <a:r>
              <a:rPr lang="en-US" baseline="-25000"/>
              <a:t>i </a:t>
            </a:r>
            <a:r>
              <a:rPr lang="en-US"/>
              <a:t>on the (x </a:t>
            </a:r>
            <a:r>
              <a:rPr lang="en-US">
                <a:sym typeface="Symbol" pitchFamily="18" charset="2"/>
              </a:rPr>
              <a:t>,</a:t>
            </a:r>
            <a:r>
              <a:rPr lang="en-US"/>
              <a:t> y) plane, i=1,2</a:t>
            </a:r>
          </a:p>
          <a:p>
            <a:r>
              <a:rPr lang="en-US"/>
              <a:t>e’ </a:t>
            </a:r>
            <a:r>
              <a:rPr lang="en-US">
                <a:sym typeface="Symbol" pitchFamily="18" charset="2"/>
              </a:rPr>
              <a:t> </a:t>
            </a:r>
            <a:r>
              <a:rPr lang="en-US"/>
              <a:t>a supporting edge of P’</a:t>
            </a:r>
            <a:r>
              <a:rPr lang="en-US" baseline="-25000"/>
              <a:t>1 </a:t>
            </a:r>
            <a:r>
              <a:rPr lang="en-US"/>
              <a:t>, P’</a:t>
            </a:r>
            <a:r>
              <a:rPr lang="en-US" baseline="-25000"/>
              <a:t>2 </a:t>
            </a:r>
            <a:r>
              <a:rPr lang="en-US"/>
              <a:t>.</a:t>
            </a:r>
          </a:p>
          <a:p>
            <a:r>
              <a:rPr lang="en-US"/>
              <a:t>e </a:t>
            </a:r>
            <a:r>
              <a:rPr lang="en-US">
                <a:sym typeface="Symbol" pitchFamily="18" charset="2"/>
              </a:rPr>
              <a:t> original edge whose projection is e’  </a:t>
            </a:r>
            <a:br>
              <a:rPr lang="en-US">
                <a:sym typeface="Symbol" pitchFamily="18" charset="2"/>
              </a:rPr>
            </a:br>
            <a:r>
              <a:rPr lang="en-US">
                <a:sym typeface="Symbol" pitchFamily="18" charset="2"/>
              </a:rPr>
              <a:t>(e is an edge of P. Why?) </a:t>
            </a:r>
          </a:p>
          <a:p>
            <a:pPr>
              <a:lnSpc>
                <a:spcPct val="80000"/>
              </a:lnSpc>
            </a:pPr>
            <a:r>
              <a:rPr lang="en-US">
                <a:sym typeface="Symbol" pitchFamily="18" charset="2"/>
              </a:rPr>
              <a:t>“Rotate” a plane through e = (a,b) and “wrap around” </a:t>
            </a:r>
          </a:p>
          <a:p>
            <a:pPr>
              <a:lnSpc>
                <a:spcPct val="80000"/>
              </a:lnSpc>
            </a:pPr>
            <a:r>
              <a:rPr lang="en-US"/>
              <a:t>P</a:t>
            </a:r>
            <a:r>
              <a:rPr lang="en-US" baseline="-25000"/>
              <a:t>1</a:t>
            </a:r>
            <a:r>
              <a:rPr lang="en-US"/>
              <a:t> </a:t>
            </a:r>
            <a:r>
              <a:rPr lang="en-US" sz="1800">
                <a:sym typeface="Symbol" pitchFamily="18" charset="2"/>
              </a:rPr>
              <a:t></a:t>
            </a:r>
            <a:r>
              <a:rPr lang="en-US" sz="1400"/>
              <a:t> </a:t>
            </a:r>
            <a:r>
              <a:rPr lang="en-US"/>
              <a:t>P</a:t>
            </a:r>
            <a:r>
              <a:rPr lang="en-US" baseline="-25000"/>
              <a:t>2</a:t>
            </a:r>
            <a:r>
              <a:rPr lang="en-US"/>
              <a:t> to obtain a “cylindrical triangulation”:</a:t>
            </a:r>
          </a:p>
          <a:p>
            <a:pPr>
              <a:lnSpc>
                <a:spcPct val="70000"/>
              </a:lnSpc>
            </a:pPr>
            <a:endParaRPr lang="en-US"/>
          </a:p>
          <a:p>
            <a:pPr>
              <a:lnSpc>
                <a:spcPct val="70000"/>
              </a:lnSpc>
            </a:pPr>
            <a:r>
              <a:rPr lang="en-US"/>
              <a:t>Scan DCEL of P</a:t>
            </a:r>
            <a:r>
              <a:rPr lang="en-US" baseline="-25000"/>
              <a:t>1</a:t>
            </a:r>
            <a:r>
              <a:rPr lang="en-US"/>
              <a:t> </a:t>
            </a:r>
            <a:r>
              <a:rPr lang="en-US" sz="1800">
                <a:sym typeface="Symbol" pitchFamily="18" charset="2"/>
              </a:rPr>
              <a:t>&amp;</a:t>
            </a:r>
            <a:r>
              <a:rPr lang="en-US" sz="1400"/>
              <a:t> </a:t>
            </a:r>
            <a:r>
              <a:rPr lang="en-US"/>
              <a:t>P</a:t>
            </a:r>
            <a:r>
              <a:rPr lang="en-US" baseline="-25000"/>
              <a:t>2</a:t>
            </a:r>
            <a:r>
              <a:rPr lang="en-US"/>
              <a:t> for edges around a &amp;b, respectively, </a:t>
            </a:r>
          </a:p>
          <a:p>
            <a:pPr>
              <a:lnSpc>
                <a:spcPct val="70000"/>
              </a:lnSpc>
            </a:pPr>
            <a:r>
              <a:rPr lang="en-US"/>
              <a:t>to find triangles (a,b,</a:t>
            </a:r>
            <a:r>
              <a:rPr lang="en-US">
                <a:latin typeface="Symbol" pitchFamily="18" charset="2"/>
                <a:cs typeface="Arial" pitchFamily="34" charset="0"/>
              </a:rPr>
              <a:t>a</a:t>
            </a:r>
            <a:r>
              <a:rPr lang="en-US"/>
              <a:t>) &amp; (a,b,</a:t>
            </a:r>
            <a:r>
              <a:rPr lang="en-US">
                <a:latin typeface="Symbol" pitchFamily="18" charset="2"/>
                <a:cs typeface="Arial" pitchFamily="34" charset="0"/>
              </a:rPr>
              <a:t>b</a:t>
            </a:r>
            <a:r>
              <a:rPr lang="en-US"/>
              <a:t>) that form max angle with </a:t>
            </a:r>
          </a:p>
          <a:p>
            <a:pPr>
              <a:lnSpc>
                <a:spcPct val="70000"/>
              </a:lnSpc>
            </a:pPr>
            <a:r>
              <a:rPr lang="en-US"/>
              <a:t>current triangle (a,b,c). </a:t>
            </a:r>
          </a:p>
          <a:p>
            <a:pPr>
              <a:lnSpc>
                <a:spcPct val="70000"/>
              </a:lnSpc>
            </a:pPr>
            <a:r>
              <a:rPr lang="en-US"/>
              <a:t>Then, compare (a,b,</a:t>
            </a:r>
            <a:r>
              <a:rPr lang="en-US">
                <a:latin typeface="Symbol" pitchFamily="18" charset="2"/>
                <a:cs typeface="Arial" pitchFamily="34" charset="0"/>
              </a:rPr>
              <a:t>a</a:t>
            </a:r>
            <a:r>
              <a:rPr lang="en-US"/>
              <a:t>) &amp; (a,b,</a:t>
            </a:r>
            <a:r>
              <a:rPr lang="en-US">
                <a:latin typeface="Symbol" pitchFamily="18" charset="2"/>
                <a:cs typeface="Arial" pitchFamily="34" charset="0"/>
              </a:rPr>
              <a:t>b</a:t>
            </a:r>
            <a:r>
              <a:rPr lang="en-US"/>
              <a:t>) &amp; suitably declare the winner </a:t>
            </a:r>
          </a:p>
          <a:p>
            <a:pPr>
              <a:lnSpc>
                <a:spcPct val="70000"/>
              </a:lnSpc>
            </a:pPr>
            <a:r>
              <a:rPr lang="en-US"/>
              <a:t>as the next triangle.</a:t>
            </a:r>
          </a:p>
        </p:txBody>
      </p:sp>
      <p:sp>
        <p:nvSpPr>
          <p:cNvPr id="23557" name="Line 95"/>
          <p:cNvSpPr>
            <a:spLocks noChangeShapeType="1"/>
          </p:cNvSpPr>
          <p:nvPr/>
        </p:nvSpPr>
        <p:spPr bwMode="auto">
          <a:xfrm>
            <a:off x="5316538" y="1346200"/>
            <a:ext cx="0" cy="91440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58" name="Line 96"/>
          <p:cNvSpPr>
            <a:spLocks noChangeShapeType="1"/>
          </p:cNvSpPr>
          <p:nvPr/>
        </p:nvSpPr>
        <p:spPr bwMode="auto">
          <a:xfrm>
            <a:off x="5316538" y="2260600"/>
            <a:ext cx="914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59" name="Line 97"/>
          <p:cNvSpPr>
            <a:spLocks noChangeShapeType="1"/>
          </p:cNvSpPr>
          <p:nvPr/>
        </p:nvSpPr>
        <p:spPr bwMode="auto">
          <a:xfrm flipH="1">
            <a:off x="4935538" y="2260600"/>
            <a:ext cx="381000" cy="457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60" name="Text Box 98"/>
          <p:cNvSpPr txBox="1">
            <a:spLocks noChangeArrowheads="1"/>
          </p:cNvSpPr>
          <p:nvPr/>
        </p:nvSpPr>
        <p:spPr bwMode="auto">
          <a:xfrm>
            <a:off x="5021263" y="1196975"/>
            <a:ext cx="2857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a:solidFill>
                  <a:schemeClr val="tx1"/>
                </a:solidFill>
              </a:rPr>
              <a:t>x</a:t>
            </a:r>
          </a:p>
        </p:txBody>
      </p:sp>
      <p:sp>
        <p:nvSpPr>
          <p:cNvPr id="23561" name="Text Box 99"/>
          <p:cNvSpPr txBox="1">
            <a:spLocks noChangeArrowheads="1"/>
          </p:cNvSpPr>
          <p:nvPr/>
        </p:nvSpPr>
        <p:spPr bwMode="auto">
          <a:xfrm>
            <a:off x="5849938" y="2260600"/>
            <a:ext cx="2857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a:solidFill>
                  <a:schemeClr val="tx1"/>
                </a:solidFill>
              </a:rPr>
              <a:t>y</a:t>
            </a:r>
          </a:p>
        </p:txBody>
      </p:sp>
      <p:sp>
        <p:nvSpPr>
          <p:cNvPr id="23562" name="Text Box 100"/>
          <p:cNvSpPr txBox="1">
            <a:spLocks noChangeArrowheads="1"/>
          </p:cNvSpPr>
          <p:nvPr/>
        </p:nvSpPr>
        <p:spPr bwMode="auto">
          <a:xfrm>
            <a:off x="5011738" y="2489200"/>
            <a:ext cx="2857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algn="ctr" eaLnBrk="1" hangingPunct="1"/>
            <a:r>
              <a:rPr lang="en-US">
                <a:solidFill>
                  <a:schemeClr val="tx1"/>
                </a:solidFill>
              </a:rPr>
              <a:t>z</a:t>
            </a:r>
          </a:p>
        </p:txBody>
      </p:sp>
      <p:sp>
        <p:nvSpPr>
          <p:cNvPr id="23563" name="Freeform 101"/>
          <p:cNvSpPr>
            <a:spLocks/>
          </p:cNvSpPr>
          <p:nvPr/>
        </p:nvSpPr>
        <p:spPr bwMode="auto">
          <a:xfrm>
            <a:off x="5545138" y="1193800"/>
            <a:ext cx="914400" cy="533400"/>
          </a:xfrm>
          <a:custGeom>
            <a:avLst/>
            <a:gdLst>
              <a:gd name="T0" fmla="*/ 0 w 576"/>
              <a:gd name="T1" fmla="*/ 304800 h 336"/>
              <a:gd name="T2" fmla="*/ 457200 w 576"/>
              <a:gd name="T3" fmla="*/ 0 h 336"/>
              <a:gd name="T4" fmla="*/ 914400 w 576"/>
              <a:gd name="T5" fmla="*/ 228600 h 336"/>
              <a:gd name="T6" fmla="*/ 533400 w 576"/>
              <a:gd name="T7" fmla="*/ 533400 h 336"/>
              <a:gd name="T8" fmla="*/ 0 w 576"/>
              <a:gd name="T9" fmla="*/ 30480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 h="336">
                <a:moveTo>
                  <a:pt x="0" y="192"/>
                </a:moveTo>
                <a:lnTo>
                  <a:pt x="288" y="0"/>
                </a:lnTo>
                <a:lnTo>
                  <a:pt x="576" y="144"/>
                </a:lnTo>
                <a:lnTo>
                  <a:pt x="336" y="336"/>
                </a:lnTo>
                <a:lnTo>
                  <a:pt x="0" y="192"/>
                </a:lnTo>
                <a:close/>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64" name="Freeform 102"/>
          <p:cNvSpPr>
            <a:spLocks/>
          </p:cNvSpPr>
          <p:nvPr/>
        </p:nvSpPr>
        <p:spPr bwMode="auto">
          <a:xfrm>
            <a:off x="5468938" y="1803400"/>
            <a:ext cx="1066800" cy="304800"/>
          </a:xfrm>
          <a:custGeom>
            <a:avLst/>
            <a:gdLst>
              <a:gd name="T0" fmla="*/ 1066800 w 672"/>
              <a:gd name="T1" fmla="*/ 228600 h 192"/>
              <a:gd name="T2" fmla="*/ 152400 w 672"/>
              <a:gd name="T3" fmla="*/ 304800 h 192"/>
              <a:gd name="T4" fmla="*/ 0 w 672"/>
              <a:gd name="T5" fmla="*/ 0 h 192"/>
              <a:gd name="T6" fmla="*/ 1066800 w 672"/>
              <a:gd name="T7" fmla="*/ 2286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192">
                <a:moveTo>
                  <a:pt x="672" y="144"/>
                </a:moveTo>
                <a:lnTo>
                  <a:pt x="96" y="192"/>
                </a:lnTo>
                <a:lnTo>
                  <a:pt x="0" y="0"/>
                </a:lnTo>
                <a:lnTo>
                  <a:pt x="672" y="144"/>
                </a:lnTo>
                <a:close/>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65" name="Line 103"/>
          <p:cNvSpPr>
            <a:spLocks noChangeShapeType="1"/>
          </p:cNvSpPr>
          <p:nvPr/>
        </p:nvSpPr>
        <p:spPr bwMode="auto">
          <a:xfrm>
            <a:off x="6459538" y="1422400"/>
            <a:ext cx="76200" cy="609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66" name="Rectangle 104"/>
          <p:cNvSpPr>
            <a:spLocks noChangeArrowheads="1"/>
          </p:cNvSpPr>
          <p:nvPr/>
        </p:nvSpPr>
        <p:spPr bwMode="auto">
          <a:xfrm>
            <a:off x="5562600" y="1828800"/>
            <a:ext cx="406400"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a:t>P’</a:t>
            </a:r>
            <a:r>
              <a:rPr lang="en-US" sz="1400" baseline="-25000"/>
              <a:t>1</a:t>
            </a:r>
          </a:p>
        </p:txBody>
      </p:sp>
      <p:sp>
        <p:nvSpPr>
          <p:cNvPr id="23567" name="Rectangle 105"/>
          <p:cNvSpPr>
            <a:spLocks noChangeArrowheads="1"/>
          </p:cNvSpPr>
          <p:nvPr/>
        </p:nvSpPr>
        <p:spPr bwMode="auto">
          <a:xfrm>
            <a:off x="5791200" y="1295400"/>
            <a:ext cx="406400"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a:solidFill>
                  <a:srgbClr val="CC0000"/>
                </a:solidFill>
              </a:rPr>
              <a:t>P’</a:t>
            </a:r>
            <a:r>
              <a:rPr lang="en-US" sz="1400" baseline="-25000">
                <a:solidFill>
                  <a:srgbClr val="CC0000"/>
                </a:solidFill>
              </a:rPr>
              <a:t>2</a:t>
            </a:r>
          </a:p>
        </p:txBody>
      </p:sp>
      <p:sp>
        <p:nvSpPr>
          <p:cNvPr id="23568" name="Rectangle 106"/>
          <p:cNvSpPr>
            <a:spLocks noChangeArrowheads="1"/>
          </p:cNvSpPr>
          <p:nvPr/>
        </p:nvSpPr>
        <p:spPr bwMode="auto">
          <a:xfrm>
            <a:off x="6459538" y="1498600"/>
            <a:ext cx="341312"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chemeClr val="tx1"/>
                </a:solidFill>
              </a:rPr>
              <a:t>e’</a:t>
            </a:r>
          </a:p>
        </p:txBody>
      </p:sp>
      <p:sp>
        <p:nvSpPr>
          <p:cNvPr id="23569" name="Rectangle 107"/>
          <p:cNvSpPr>
            <a:spLocks noChangeArrowheads="1"/>
          </p:cNvSpPr>
          <p:nvPr/>
        </p:nvSpPr>
        <p:spPr bwMode="auto">
          <a:xfrm>
            <a:off x="6459538" y="1879600"/>
            <a:ext cx="341312"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a’</a:t>
            </a:r>
          </a:p>
        </p:txBody>
      </p:sp>
      <p:sp>
        <p:nvSpPr>
          <p:cNvPr id="23570" name="Rectangle 108"/>
          <p:cNvSpPr>
            <a:spLocks noChangeArrowheads="1"/>
          </p:cNvSpPr>
          <p:nvPr/>
        </p:nvSpPr>
        <p:spPr bwMode="auto">
          <a:xfrm>
            <a:off x="6383338" y="1193800"/>
            <a:ext cx="341312"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rgbClr val="CC0000"/>
                </a:solidFill>
              </a:rPr>
              <a:t>b’</a:t>
            </a:r>
          </a:p>
        </p:txBody>
      </p:sp>
      <p:sp>
        <p:nvSpPr>
          <p:cNvPr id="23571" name="Freeform 109"/>
          <p:cNvSpPr>
            <a:spLocks/>
          </p:cNvSpPr>
          <p:nvPr/>
        </p:nvSpPr>
        <p:spPr bwMode="auto">
          <a:xfrm>
            <a:off x="6553200" y="3200400"/>
            <a:ext cx="1524000" cy="762000"/>
          </a:xfrm>
          <a:custGeom>
            <a:avLst/>
            <a:gdLst>
              <a:gd name="T0" fmla="*/ 1524000 w 960"/>
              <a:gd name="T1" fmla="*/ 152400 h 480"/>
              <a:gd name="T2" fmla="*/ 1219200 w 960"/>
              <a:gd name="T3" fmla="*/ 685800 h 480"/>
              <a:gd name="T4" fmla="*/ 76200 w 960"/>
              <a:gd name="T5" fmla="*/ 762000 h 480"/>
              <a:gd name="T6" fmla="*/ 0 w 960"/>
              <a:gd name="T7" fmla="*/ 304800 h 480"/>
              <a:gd name="T8" fmla="*/ 1066800 w 960"/>
              <a:gd name="T9" fmla="*/ 0 h 480"/>
              <a:gd name="T10" fmla="*/ 1524000 w 960"/>
              <a:gd name="T11" fmla="*/ 152400 h 4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0" h="480">
                <a:moveTo>
                  <a:pt x="960" y="96"/>
                </a:moveTo>
                <a:lnTo>
                  <a:pt x="768" y="432"/>
                </a:lnTo>
                <a:lnTo>
                  <a:pt x="48" y="480"/>
                </a:lnTo>
                <a:lnTo>
                  <a:pt x="0" y="192"/>
                </a:lnTo>
                <a:lnTo>
                  <a:pt x="672" y="0"/>
                </a:lnTo>
                <a:lnTo>
                  <a:pt x="960" y="96"/>
                </a:lnTo>
                <a:close/>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2" name="Freeform 110"/>
          <p:cNvSpPr>
            <a:spLocks/>
          </p:cNvSpPr>
          <p:nvPr/>
        </p:nvSpPr>
        <p:spPr bwMode="auto">
          <a:xfrm>
            <a:off x="7086600" y="3200400"/>
            <a:ext cx="990600" cy="685800"/>
          </a:xfrm>
          <a:custGeom>
            <a:avLst/>
            <a:gdLst>
              <a:gd name="T0" fmla="*/ 685800 w 624"/>
              <a:gd name="T1" fmla="*/ 685800 h 432"/>
              <a:gd name="T2" fmla="*/ 152400 w 624"/>
              <a:gd name="T3" fmla="*/ 457200 h 432"/>
              <a:gd name="T4" fmla="*/ 990600 w 624"/>
              <a:gd name="T5" fmla="*/ 152400 h 432"/>
              <a:gd name="T6" fmla="*/ 152400 w 624"/>
              <a:gd name="T7" fmla="*/ 457200 h 432"/>
              <a:gd name="T8" fmla="*/ 0 w 624"/>
              <a:gd name="T9" fmla="*/ 304800 h 432"/>
              <a:gd name="T10" fmla="*/ 533400 w 624"/>
              <a:gd name="T11" fmla="*/ 0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432">
                <a:moveTo>
                  <a:pt x="432" y="432"/>
                </a:moveTo>
                <a:lnTo>
                  <a:pt x="96" y="288"/>
                </a:lnTo>
                <a:lnTo>
                  <a:pt x="624" y="96"/>
                </a:lnTo>
                <a:lnTo>
                  <a:pt x="96" y="288"/>
                </a:lnTo>
                <a:lnTo>
                  <a:pt x="0" y="192"/>
                </a:lnTo>
                <a:lnTo>
                  <a:pt x="336" y="0"/>
                </a:ln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3" name="Freeform 111"/>
          <p:cNvSpPr>
            <a:spLocks/>
          </p:cNvSpPr>
          <p:nvPr/>
        </p:nvSpPr>
        <p:spPr bwMode="auto">
          <a:xfrm>
            <a:off x="6629400" y="3352800"/>
            <a:ext cx="1447800" cy="609600"/>
          </a:xfrm>
          <a:custGeom>
            <a:avLst/>
            <a:gdLst>
              <a:gd name="T0" fmla="*/ 1447800 w 912"/>
              <a:gd name="T1" fmla="*/ 0 h 384"/>
              <a:gd name="T2" fmla="*/ 457200 w 912"/>
              <a:gd name="T3" fmla="*/ 152400 h 384"/>
              <a:gd name="T4" fmla="*/ 0 w 912"/>
              <a:gd name="T5" fmla="*/ 609600 h 384"/>
              <a:gd name="T6" fmla="*/ 609600 w 912"/>
              <a:gd name="T7" fmla="*/ 3048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384">
                <a:moveTo>
                  <a:pt x="912" y="0"/>
                </a:moveTo>
                <a:lnTo>
                  <a:pt x="288" y="96"/>
                </a:lnTo>
                <a:lnTo>
                  <a:pt x="0" y="384"/>
                </a:lnTo>
                <a:lnTo>
                  <a:pt x="384" y="192"/>
                </a:lnTo>
              </a:path>
            </a:pathLst>
          </a:custGeom>
          <a:noFill/>
          <a:ln w="12700" cap="flat"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4" name="Line 113"/>
          <p:cNvSpPr>
            <a:spLocks noChangeShapeType="1"/>
          </p:cNvSpPr>
          <p:nvPr/>
        </p:nvSpPr>
        <p:spPr bwMode="auto">
          <a:xfrm flipH="1">
            <a:off x="6553200" y="3505200"/>
            <a:ext cx="533400"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5" name="Freeform 114"/>
          <p:cNvSpPr>
            <a:spLocks/>
          </p:cNvSpPr>
          <p:nvPr/>
        </p:nvSpPr>
        <p:spPr bwMode="auto">
          <a:xfrm>
            <a:off x="6477000" y="4114800"/>
            <a:ext cx="1828800" cy="990600"/>
          </a:xfrm>
          <a:custGeom>
            <a:avLst/>
            <a:gdLst>
              <a:gd name="T0" fmla="*/ 0 w 1152"/>
              <a:gd name="T1" fmla="*/ 685800 h 624"/>
              <a:gd name="T2" fmla="*/ 304800 w 1152"/>
              <a:gd name="T3" fmla="*/ 304800 h 624"/>
              <a:gd name="T4" fmla="*/ 1828800 w 1152"/>
              <a:gd name="T5" fmla="*/ 0 h 624"/>
              <a:gd name="T6" fmla="*/ 1524000 w 1152"/>
              <a:gd name="T7" fmla="*/ 838200 h 624"/>
              <a:gd name="T8" fmla="*/ 533400 w 1152"/>
              <a:gd name="T9" fmla="*/ 990600 h 624"/>
              <a:gd name="T10" fmla="*/ 0 w 1152"/>
              <a:gd name="T11" fmla="*/ 685800 h 6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2" h="624">
                <a:moveTo>
                  <a:pt x="0" y="432"/>
                </a:moveTo>
                <a:lnTo>
                  <a:pt x="192" y="192"/>
                </a:lnTo>
                <a:lnTo>
                  <a:pt x="1152" y="0"/>
                </a:lnTo>
                <a:lnTo>
                  <a:pt x="960" y="528"/>
                </a:lnTo>
                <a:lnTo>
                  <a:pt x="336" y="624"/>
                </a:lnTo>
                <a:lnTo>
                  <a:pt x="0" y="432"/>
                </a:lnTo>
                <a:close/>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6" name="Freeform 115"/>
          <p:cNvSpPr>
            <a:spLocks/>
          </p:cNvSpPr>
          <p:nvPr/>
        </p:nvSpPr>
        <p:spPr bwMode="auto">
          <a:xfrm>
            <a:off x="6477000" y="4114800"/>
            <a:ext cx="1828800" cy="762000"/>
          </a:xfrm>
          <a:custGeom>
            <a:avLst/>
            <a:gdLst>
              <a:gd name="T0" fmla="*/ 1828800 w 1152"/>
              <a:gd name="T1" fmla="*/ 0 h 480"/>
              <a:gd name="T2" fmla="*/ 990600 w 1152"/>
              <a:gd name="T3" fmla="*/ 533400 h 480"/>
              <a:gd name="T4" fmla="*/ 838200 w 1152"/>
              <a:gd name="T5" fmla="*/ 762000 h 480"/>
              <a:gd name="T6" fmla="*/ 0 w 1152"/>
              <a:gd name="T7" fmla="*/ 685800 h 480"/>
              <a:gd name="T8" fmla="*/ 990600 w 1152"/>
              <a:gd name="T9" fmla="*/ 533400 h 480"/>
              <a:gd name="T10" fmla="*/ 304800 w 1152"/>
              <a:gd name="T11" fmla="*/ 304800 h 4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2" h="480">
                <a:moveTo>
                  <a:pt x="1152" y="0"/>
                </a:moveTo>
                <a:lnTo>
                  <a:pt x="624" y="336"/>
                </a:lnTo>
                <a:lnTo>
                  <a:pt x="528" y="480"/>
                </a:lnTo>
                <a:lnTo>
                  <a:pt x="0" y="432"/>
                </a:lnTo>
                <a:lnTo>
                  <a:pt x="624" y="336"/>
                </a:lnTo>
                <a:lnTo>
                  <a:pt x="192" y="192"/>
                </a:lnTo>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7" name="Freeform 116"/>
          <p:cNvSpPr>
            <a:spLocks/>
          </p:cNvSpPr>
          <p:nvPr/>
        </p:nvSpPr>
        <p:spPr bwMode="auto">
          <a:xfrm>
            <a:off x="7010400" y="4648200"/>
            <a:ext cx="990600" cy="457200"/>
          </a:xfrm>
          <a:custGeom>
            <a:avLst/>
            <a:gdLst>
              <a:gd name="T0" fmla="*/ 0 w 624"/>
              <a:gd name="T1" fmla="*/ 457200 h 288"/>
              <a:gd name="T2" fmla="*/ 304800 w 624"/>
              <a:gd name="T3" fmla="*/ 228600 h 288"/>
              <a:gd name="T4" fmla="*/ 990600 w 624"/>
              <a:gd name="T5" fmla="*/ 304800 h 288"/>
              <a:gd name="T6" fmla="*/ 457200 w 624"/>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4" h="288">
                <a:moveTo>
                  <a:pt x="0" y="288"/>
                </a:moveTo>
                <a:lnTo>
                  <a:pt x="192" y="144"/>
                </a:lnTo>
                <a:lnTo>
                  <a:pt x="624" y="192"/>
                </a:lnTo>
                <a:lnTo>
                  <a:pt x="288" y="0"/>
                </a:lnTo>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8" name="Line 118"/>
          <p:cNvSpPr>
            <a:spLocks noChangeShapeType="1"/>
          </p:cNvSpPr>
          <p:nvPr/>
        </p:nvSpPr>
        <p:spPr bwMode="auto">
          <a:xfrm flipH="1" flipV="1">
            <a:off x="6629400" y="3962400"/>
            <a:ext cx="838200" cy="685800"/>
          </a:xfrm>
          <a:prstGeom prst="line">
            <a:avLst/>
          </a:prstGeom>
          <a:noFill/>
          <a:ln w="12700">
            <a:solidFill>
              <a:srgbClr val="CC0000"/>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79" name="Line 120"/>
          <p:cNvSpPr>
            <a:spLocks noChangeShapeType="1"/>
          </p:cNvSpPr>
          <p:nvPr/>
        </p:nvSpPr>
        <p:spPr bwMode="auto">
          <a:xfrm flipH="1">
            <a:off x="6477000" y="3657600"/>
            <a:ext cx="762000" cy="1143000"/>
          </a:xfrm>
          <a:prstGeom prst="line">
            <a:avLst/>
          </a:prstGeom>
          <a:noFill/>
          <a:ln w="12700">
            <a:solidFill>
              <a:schemeClr val="hlink"/>
            </a:solidFill>
            <a:prstDash val="dash"/>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80" name="Rectangle 121"/>
          <p:cNvSpPr>
            <a:spLocks noChangeArrowheads="1"/>
          </p:cNvSpPr>
          <p:nvPr/>
        </p:nvSpPr>
        <p:spPr bwMode="auto">
          <a:xfrm>
            <a:off x="6934200" y="3048000"/>
            <a:ext cx="366713"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a:solidFill>
                  <a:srgbClr val="CC0000"/>
                </a:solidFill>
              </a:rPr>
              <a:t>P</a:t>
            </a:r>
            <a:r>
              <a:rPr lang="en-US" sz="1400" baseline="-25000">
                <a:solidFill>
                  <a:srgbClr val="CC0000"/>
                </a:solidFill>
              </a:rPr>
              <a:t>2</a:t>
            </a:r>
          </a:p>
        </p:txBody>
      </p:sp>
      <p:sp>
        <p:nvSpPr>
          <p:cNvPr id="23581" name="Rectangle 122"/>
          <p:cNvSpPr>
            <a:spLocks noChangeArrowheads="1"/>
          </p:cNvSpPr>
          <p:nvPr/>
        </p:nvSpPr>
        <p:spPr bwMode="auto">
          <a:xfrm>
            <a:off x="7391400" y="5029200"/>
            <a:ext cx="366713"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a:t>P</a:t>
            </a:r>
            <a:r>
              <a:rPr lang="en-US" sz="1400" baseline="-25000"/>
              <a:t>1</a:t>
            </a:r>
          </a:p>
        </p:txBody>
      </p:sp>
      <p:sp>
        <p:nvSpPr>
          <p:cNvPr id="23582" name="Rectangle 123"/>
          <p:cNvSpPr>
            <a:spLocks noChangeArrowheads="1"/>
          </p:cNvSpPr>
          <p:nvPr/>
        </p:nvSpPr>
        <p:spPr bwMode="auto">
          <a:xfrm>
            <a:off x="7467600" y="4495800"/>
            <a:ext cx="29686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ym typeface="Symbol" pitchFamily="18" charset="2"/>
              </a:rPr>
              <a:t>a</a:t>
            </a:r>
          </a:p>
        </p:txBody>
      </p:sp>
      <p:sp>
        <p:nvSpPr>
          <p:cNvPr id="23583" name="Rectangle 124"/>
          <p:cNvSpPr>
            <a:spLocks noChangeArrowheads="1"/>
          </p:cNvSpPr>
          <p:nvPr/>
        </p:nvSpPr>
        <p:spPr bwMode="auto">
          <a:xfrm>
            <a:off x="7162800" y="3429000"/>
            <a:ext cx="29686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rgbClr val="CC0000"/>
                </a:solidFill>
                <a:sym typeface="Symbol" pitchFamily="18" charset="2"/>
              </a:rPr>
              <a:t>b</a:t>
            </a:r>
          </a:p>
        </p:txBody>
      </p:sp>
      <p:sp>
        <p:nvSpPr>
          <p:cNvPr id="23584" name="Rectangle 125"/>
          <p:cNvSpPr>
            <a:spLocks noChangeArrowheads="1"/>
          </p:cNvSpPr>
          <p:nvPr/>
        </p:nvSpPr>
        <p:spPr bwMode="auto">
          <a:xfrm>
            <a:off x="6164263" y="4646613"/>
            <a:ext cx="312737"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atin typeface="Symbol" pitchFamily="18" charset="2"/>
                <a:sym typeface="Symbol" pitchFamily="18" charset="2"/>
              </a:rPr>
              <a:t>a</a:t>
            </a:r>
          </a:p>
        </p:txBody>
      </p:sp>
      <p:sp>
        <p:nvSpPr>
          <p:cNvPr id="23585" name="Rectangle 126"/>
          <p:cNvSpPr>
            <a:spLocks noChangeArrowheads="1"/>
          </p:cNvSpPr>
          <p:nvPr/>
        </p:nvSpPr>
        <p:spPr bwMode="auto">
          <a:xfrm>
            <a:off x="6324600" y="3733800"/>
            <a:ext cx="29686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rgbClr val="CC0000"/>
                </a:solidFill>
                <a:latin typeface="Symbol" pitchFamily="18" charset="2"/>
                <a:sym typeface="Symbol" pitchFamily="18" charset="2"/>
              </a:rPr>
              <a:t>b</a:t>
            </a:r>
          </a:p>
        </p:txBody>
      </p:sp>
      <p:sp>
        <p:nvSpPr>
          <p:cNvPr id="23586" name="Rectangle 127"/>
          <p:cNvSpPr>
            <a:spLocks noChangeArrowheads="1"/>
          </p:cNvSpPr>
          <p:nvPr/>
        </p:nvSpPr>
        <p:spPr bwMode="auto">
          <a:xfrm>
            <a:off x="8001000" y="3200400"/>
            <a:ext cx="2857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chemeClr val="tx1"/>
                </a:solidFill>
                <a:sym typeface="Symbol" pitchFamily="18" charset="2"/>
              </a:rPr>
              <a:t>c</a:t>
            </a:r>
          </a:p>
        </p:txBody>
      </p:sp>
      <p:sp>
        <p:nvSpPr>
          <p:cNvPr id="23587" name="Rectangle 128"/>
          <p:cNvSpPr>
            <a:spLocks noChangeArrowheads="1"/>
          </p:cNvSpPr>
          <p:nvPr/>
        </p:nvSpPr>
        <p:spPr bwMode="auto">
          <a:xfrm>
            <a:off x="381000" y="5791200"/>
            <a:ext cx="74676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pPr>
            <a:r>
              <a:rPr lang="en-US"/>
              <a:t>This step takes time O(# edges incident to a or b that become “beneath”).</a:t>
            </a:r>
          </a:p>
          <a:p>
            <a:pPr>
              <a:lnSpc>
                <a:spcPct val="70000"/>
              </a:lnSpc>
            </a:pPr>
            <a:r>
              <a:rPr lang="en-US"/>
              <a:t>Total such # edges is O(n).</a:t>
            </a:r>
          </a:p>
          <a:p>
            <a:pPr>
              <a:lnSpc>
                <a:spcPct val="70000"/>
              </a:lnSpc>
            </a:pPr>
            <a:r>
              <a:rPr lang="en-US"/>
              <a:t>Merge DCEL’s &amp; remove parts that fall beneath.</a:t>
            </a:r>
          </a:p>
        </p:txBody>
      </p:sp>
      <p:sp>
        <p:nvSpPr>
          <p:cNvPr id="23588" name="Text Box 129"/>
          <p:cNvSpPr txBox="1">
            <a:spLocks noChangeArrowheads="1"/>
          </p:cNvSpPr>
          <p:nvPr/>
        </p:nvSpPr>
        <p:spPr bwMode="auto">
          <a:xfrm>
            <a:off x="8229600" y="3327400"/>
            <a:ext cx="765175"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60000"/>
              </a:lnSpc>
            </a:pPr>
            <a:r>
              <a:rPr lang="en-US" sz="1400">
                <a:solidFill>
                  <a:schemeClr val="tx1"/>
                </a:solidFill>
              </a:rPr>
              <a:t>current</a:t>
            </a:r>
          </a:p>
          <a:p>
            <a:pPr eaLnBrk="1" hangingPunct="1">
              <a:lnSpc>
                <a:spcPct val="60000"/>
              </a:lnSpc>
            </a:pPr>
            <a:r>
              <a:rPr lang="en-US" sz="1400">
                <a:solidFill>
                  <a:schemeClr val="tx1"/>
                </a:solidFill>
              </a:rPr>
              <a:t>triangle</a:t>
            </a:r>
          </a:p>
        </p:txBody>
      </p:sp>
      <p:sp>
        <p:nvSpPr>
          <p:cNvPr id="23589" name="Freeform 130"/>
          <p:cNvSpPr>
            <a:spLocks/>
          </p:cNvSpPr>
          <p:nvPr/>
        </p:nvSpPr>
        <p:spPr bwMode="auto">
          <a:xfrm>
            <a:off x="7620000" y="3581400"/>
            <a:ext cx="685800" cy="457200"/>
          </a:xfrm>
          <a:custGeom>
            <a:avLst/>
            <a:gdLst>
              <a:gd name="T0" fmla="*/ 685800 w 432"/>
              <a:gd name="T1" fmla="*/ 0 h 288"/>
              <a:gd name="T2" fmla="*/ 457200 w 432"/>
              <a:gd name="T3" fmla="*/ 152400 h 288"/>
              <a:gd name="T4" fmla="*/ 609600 w 432"/>
              <a:gd name="T5" fmla="*/ 152400 h 288"/>
              <a:gd name="T6" fmla="*/ 0 w 432"/>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88">
                <a:moveTo>
                  <a:pt x="432" y="0"/>
                </a:moveTo>
                <a:cubicBezTo>
                  <a:pt x="364" y="40"/>
                  <a:pt x="296" y="80"/>
                  <a:pt x="288" y="96"/>
                </a:cubicBezTo>
                <a:cubicBezTo>
                  <a:pt x="280" y="112"/>
                  <a:pt x="432" y="64"/>
                  <a:pt x="384" y="96"/>
                </a:cubicBezTo>
                <a:cubicBezTo>
                  <a:pt x="336" y="128"/>
                  <a:pt x="168" y="208"/>
                  <a:pt x="0" y="288"/>
                </a:cubicBez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90" name="Freeform 131"/>
          <p:cNvSpPr>
            <a:spLocks/>
          </p:cNvSpPr>
          <p:nvPr/>
        </p:nvSpPr>
        <p:spPr bwMode="auto">
          <a:xfrm>
            <a:off x="7062788" y="4371975"/>
            <a:ext cx="536575" cy="325438"/>
          </a:xfrm>
          <a:custGeom>
            <a:avLst/>
            <a:gdLst>
              <a:gd name="T0" fmla="*/ 536575 w 338"/>
              <a:gd name="T1" fmla="*/ 0 h 205"/>
              <a:gd name="T2" fmla="*/ 200025 w 338"/>
              <a:gd name="T3" fmla="*/ 84138 h 205"/>
              <a:gd name="T4" fmla="*/ 0 w 338"/>
              <a:gd name="T5" fmla="*/ 325438 h 205"/>
              <a:gd name="T6" fmla="*/ 0 60000 65536"/>
              <a:gd name="T7" fmla="*/ 0 60000 65536"/>
              <a:gd name="T8" fmla="*/ 0 60000 65536"/>
            </a:gdLst>
            <a:ahLst/>
            <a:cxnLst>
              <a:cxn ang="T6">
                <a:pos x="T0" y="T1"/>
              </a:cxn>
              <a:cxn ang="T7">
                <a:pos x="T2" y="T3"/>
              </a:cxn>
              <a:cxn ang="T8">
                <a:pos x="T4" y="T5"/>
              </a:cxn>
            </a:cxnLst>
            <a:rect l="0" t="0" r="r" b="b"/>
            <a:pathLst>
              <a:path w="338" h="205">
                <a:moveTo>
                  <a:pt x="338" y="0"/>
                </a:moveTo>
                <a:cubicBezTo>
                  <a:pt x="303" y="9"/>
                  <a:pt x="182" y="19"/>
                  <a:pt x="126" y="53"/>
                </a:cubicBezTo>
                <a:cubicBezTo>
                  <a:pt x="70" y="87"/>
                  <a:pt x="26" y="173"/>
                  <a:pt x="0" y="205"/>
                </a:cubicBezTo>
              </a:path>
            </a:pathLst>
          </a:custGeom>
          <a:noFill/>
          <a:ln w="127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3591" name="Freeform 132"/>
          <p:cNvSpPr>
            <a:spLocks/>
          </p:cNvSpPr>
          <p:nvPr/>
        </p:nvSpPr>
        <p:spPr bwMode="auto">
          <a:xfrm>
            <a:off x="6934200" y="3541713"/>
            <a:ext cx="654050" cy="317500"/>
          </a:xfrm>
          <a:custGeom>
            <a:avLst/>
            <a:gdLst>
              <a:gd name="T0" fmla="*/ 654050 w 412"/>
              <a:gd name="T1" fmla="*/ 0 h 200"/>
              <a:gd name="T2" fmla="*/ 412750 w 412"/>
              <a:gd name="T3" fmla="*/ 273050 h 200"/>
              <a:gd name="T4" fmla="*/ 0 w 412"/>
              <a:gd name="T5" fmla="*/ 268288 h 200"/>
              <a:gd name="T6" fmla="*/ 0 60000 65536"/>
              <a:gd name="T7" fmla="*/ 0 60000 65536"/>
              <a:gd name="T8" fmla="*/ 0 60000 65536"/>
            </a:gdLst>
            <a:ahLst/>
            <a:cxnLst>
              <a:cxn ang="T6">
                <a:pos x="T0" y="T1"/>
              </a:cxn>
              <a:cxn ang="T7">
                <a:pos x="T2" y="T3"/>
              </a:cxn>
              <a:cxn ang="T8">
                <a:pos x="T4" y="T5"/>
              </a:cxn>
            </a:cxnLst>
            <a:rect l="0" t="0" r="r" b="b"/>
            <a:pathLst>
              <a:path w="412" h="200">
                <a:moveTo>
                  <a:pt x="412" y="0"/>
                </a:moveTo>
                <a:cubicBezTo>
                  <a:pt x="387" y="29"/>
                  <a:pt x="329" y="144"/>
                  <a:pt x="260" y="172"/>
                </a:cubicBezTo>
                <a:cubicBezTo>
                  <a:pt x="191" y="200"/>
                  <a:pt x="54" y="170"/>
                  <a:pt x="0" y="169"/>
                </a:cubicBezTo>
              </a:path>
            </a:pathLst>
          </a:custGeom>
          <a:noFill/>
          <a:ln w="12700" cap="flat" cmpd="sng">
            <a:solidFill>
              <a:srgbClr val="CC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85800" y="914400"/>
            <a:ext cx="7772400" cy="2244725"/>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2000">
                <a:solidFill>
                  <a:srgbClr val="CC0000"/>
                </a:solidFill>
              </a:rPr>
              <a:t>A Randomized version of the beneath-beyond method</a:t>
            </a:r>
          </a:p>
          <a:p>
            <a:pPr eaLnBrk="1" hangingPunct="1">
              <a:lnSpc>
                <a:spcPct val="100000"/>
              </a:lnSpc>
              <a:spcBef>
                <a:spcPct val="0"/>
              </a:spcBef>
            </a:pPr>
            <a:r>
              <a:rPr lang="en-US" sz="2000"/>
              <a:t>Initialize </a:t>
            </a:r>
            <a:r>
              <a:rPr lang="en-US" sz="2000">
                <a:sym typeface="Symbol" pitchFamily="18" charset="2"/>
              </a:rPr>
              <a:t>tetrahedron (p</a:t>
            </a:r>
            <a:r>
              <a:rPr lang="en-US" sz="2000" baseline="-25000">
                <a:sym typeface="Symbol" pitchFamily="18" charset="2"/>
              </a:rPr>
              <a:t>1</a:t>
            </a:r>
            <a:r>
              <a:rPr lang="en-US" sz="2000">
                <a:sym typeface="Symbol" pitchFamily="18" charset="2"/>
              </a:rPr>
              <a:t>, p</a:t>
            </a:r>
            <a:r>
              <a:rPr lang="en-US" sz="2000" baseline="-25000">
                <a:sym typeface="Symbol" pitchFamily="18" charset="2"/>
              </a:rPr>
              <a:t>2</a:t>
            </a:r>
            <a:r>
              <a:rPr lang="en-US" sz="2000">
                <a:sym typeface="Symbol" pitchFamily="18" charset="2"/>
              </a:rPr>
              <a:t>, p</a:t>
            </a:r>
            <a:r>
              <a:rPr lang="en-US" sz="2000" baseline="-25000">
                <a:sym typeface="Symbol" pitchFamily="18" charset="2"/>
              </a:rPr>
              <a:t>3</a:t>
            </a:r>
            <a:r>
              <a:rPr lang="en-US" sz="2000">
                <a:sym typeface="Symbol" pitchFamily="18" charset="2"/>
              </a:rPr>
              <a:t>, p</a:t>
            </a:r>
            <a:r>
              <a:rPr lang="en-US" sz="2000" baseline="-25000">
                <a:sym typeface="Symbol" pitchFamily="18" charset="2"/>
              </a:rPr>
              <a:t>4</a:t>
            </a:r>
            <a:r>
              <a:rPr lang="en-US" sz="2000">
                <a:sym typeface="Symbol" pitchFamily="18" charset="2"/>
              </a:rPr>
              <a:t>)</a:t>
            </a:r>
          </a:p>
          <a:p>
            <a:pPr eaLnBrk="1" hangingPunct="1">
              <a:lnSpc>
                <a:spcPct val="100000"/>
              </a:lnSpc>
              <a:spcBef>
                <a:spcPct val="0"/>
              </a:spcBef>
            </a:pPr>
            <a:r>
              <a:rPr lang="en-US" sz="2000">
                <a:sym typeface="Symbol" pitchFamily="18" charset="2"/>
              </a:rPr>
              <a:t>Randomly permute {p</a:t>
            </a:r>
            <a:r>
              <a:rPr lang="en-US" sz="2000" baseline="-25000">
                <a:sym typeface="Symbol" pitchFamily="18" charset="2"/>
              </a:rPr>
              <a:t>5</a:t>
            </a:r>
            <a:r>
              <a:rPr lang="en-US" sz="2000">
                <a:sym typeface="Symbol" pitchFamily="18" charset="2"/>
              </a:rPr>
              <a:t>, p</a:t>
            </a:r>
            <a:r>
              <a:rPr lang="en-US" sz="2000" baseline="-25000">
                <a:sym typeface="Symbol" pitchFamily="18" charset="2"/>
              </a:rPr>
              <a:t>6</a:t>
            </a:r>
            <a:r>
              <a:rPr lang="en-US" sz="2000">
                <a:sym typeface="Symbol" pitchFamily="18" charset="2"/>
              </a:rPr>
              <a:t>, … , p</a:t>
            </a:r>
            <a:r>
              <a:rPr lang="en-US" sz="2000" baseline="-25000">
                <a:sym typeface="Symbol" pitchFamily="18" charset="2"/>
              </a:rPr>
              <a:t>n</a:t>
            </a:r>
            <a:r>
              <a:rPr lang="en-US" sz="2000">
                <a:sym typeface="Symbol" pitchFamily="18" charset="2"/>
              </a:rPr>
              <a:t>}</a:t>
            </a:r>
          </a:p>
          <a:p>
            <a:pPr eaLnBrk="1" hangingPunct="1">
              <a:lnSpc>
                <a:spcPct val="100000"/>
              </a:lnSpc>
              <a:spcBef>
                <a:spcPct val="0"/>
              </a:spcBef>
            </a:pPr>
            <a:r>
              <a:rPr lang="en-US" sz="2000">
                <a:solidFill>
                  <a:srgbClr val="CC0000"/>
                </a:solidFill>
                <a:sym typeface="Symbol" pitchFamily="18" charset="2"/>
              </a:rPr>
              <a:t>Let P</a:t>
            </a:r>
            <a:r>
              <a:rPr lang="en-US" sz="2000" baseline="-25000">
                <a:solidFill>
                  <a:srgbClr val="CC0000"/>
                </a:solidFill>
                <a:sym typeface="Symbol" pitchFamily="18" charset="2"/>
              </a:rPr>
              <a:t>k</a:t>
            </a:r>
            <a:r>
              <a:rPr lang="en-US" sz="2000">
                <a:solidFill>
                  <a:srgbClr val="CC0000"/>
                </a:solidFill>
                <a:sym typeface="Symbol" pitchFamily="18" charset="2"/>
              </a:rPr>
              <a:t> = {p</a:t>
            </a:r>
            <a:r>
              <a:rPr lang="en-US" sz="2000" baseline="-25000">
                <a:solidFill>
                  <a:srgbClr val="CC0000"/>
                </a:solidFill>
                <a:sym typeface="Symbol" pitchFamily="18" charset="2"/>
              </a:rPr>
              <a:t>1</a:t>
            </a:r>
            <a:r>
              <a:rPr lang="en-US" sz="2000">
                <a:solidFill>
                  <a:srgbClr val="CC0000"/>
                </a:solidFill>
                <a:sym typeface="Symbol" pitchFamily="18" charset="2"/>
              </a:rPr>
              <a:t>, p</a:t>
            </a:r>
            <a:r>
              <a:rPr lang="en-US" sz="2000" baseline="-25000">
                <a:solidFill>
                  <a:srgbClr val="CC0000"/>
                </a:solidFill>
                <a:sym typeface="Symbol" pitchFamily="18" charset="2"/>
              </a:rPr>
              <a:t>2</a:t>
            </a:r>
            <a:r>
              <a:rPr lang="en-US" sz="2000">
                <a:solidFill>
                  <a:srgbClr val="CC0000"/>
                </a:solidFill>
                <a:sym typeface="Symbol" pitchFamily="18" charset="2"/>
              </a:rPr>
              <a:t>, … , p</a:t>
            </a:r>
            <a:r>
              <a:rPr lang="en-US" sz="2000" baseline="-25000">
                <a:solidFill>
                  <a:srgbClr val="CC0000"/>
                </a:solidFill>
                <a:sym typeface="Symbol" pitchFamily="18" charset="2"/>
              </a:rPr>
              <a:t>k</a:t>
            </a:r>
            <a:r>
              <a:rPr lang="en-US" sz="2000">
                <a:solidFill>
                  <a:srgbClr val="CC0000"/>
                </a:solidFill>
                <a:sym typeface="Symbol" pitchFamily="18" charset="2"/>
              </a:rPr>
              <a:t>}, k = 1..n</a:t>
            </a:r>
            <a:endParaRPr lang="en-US" sz="2000">
              <a:sym typeface="Symbol" pitchFamily="18" charset="2"/>
            </a:endParaRPr>
          </a:p>
          <a:p>
            <a:pPr eaLnBrk="1" hangingPunct="1">
              <a:lnSpc>
                <a:spcPct val="100000"/>
              </a:lnSpc>
              <a:spcBef>
                <a:spcPct val="0"/>
              </a:spcBef>
            </a:pPr>
            <a:r>
              <a:rPr lang="en-US" sz="2000" b="1">
                <a:solidFill>
                  <a:schemeClr val="tx1"/>
                </a:solidFill>
              </a:rPr>
              <a:t>for</a:t>
            </a:r>
            <a:r>
              <a:rPr lang="en-US" sz="2000">
                <a:solidFill>
                  <a:schemeClr val="accent2"/>
                </a:solidFill>
              </a:rPr>
              <a:t>  k </a:t>
            </a:r>
            <a:r>
              <a:rPr lang="en-US" sz="2000">
                <a:sym typeface="Symbol" pitchFamily="18" charset="2"/>
              </a:rPr>
              <a:t></a:t>
            </a:r>
            <a:r>
              <a:rPr lang="en-US" sz="2000">
                <a:solidFill>
                  <a:schemeClr val="accent2"/>
                </a:solidFill>
              </a:rPr>
              <a:t> 5 .. n  </a:t>
            </a:r>
            <a:r>
              <a:rPr lang="en-US" sz="2000" b="1">
                <a:solidFill>
                  <a:schemeClr val="tx1"/>
                </a:solidFill>
              </a:rPr>
              <a:t>do</a:t>
            </a:r>
          </a:p>
          <a:p>
            <a:pPr eaLnBrk="1" hangingPunct="1">
              <a:lnSpc>
                <a:spcPct val="100000"/>
              </a:lnSpc>
              <a:spcBef>
                <a:spcPct val="0"/>
              </a:spcBef>
            </a:pPr>
            <a:r>
              <a:rPr lang="en-US" sz="2000" b="1">
                <a:solidFill>
                  <a:schemeClr val="tx1"/>
                </a:solidFill>
              </a:rPr>
              <a:t>        </a:t>
            </a:r>
            <a:r>
              <a:rPr lang="en-US" sz="2000"/>
              <a:t>update CH(</a:t>
            </a:r>
            <a:r>
              <a:rPr lang="en-US" sz="2000">
                <a:sym typeface="Symbol" pitchFamily="18" charset="2"/>
              </a:rPr>
              <a:t>P</a:t>
            </a:r>
            <a:r>
              <a:rPr lang="en-US" sz="2000" baseline="-25000">
                <a:sym typeface="Symbol" pitchFamily="18" charset="2"/>
              </a:rPr>
              <a:t>k-1</a:t>
            </a:r>
            <a:r>
              <a:rPr lang="en-US" sz="2000">
                <a:sym typeface="Symbol" pitchFamily="18" charset="2"/>
              </a:rPr>
              <a:t> </a:t>
            </a:r>
            <a:r>
              <a:rPr lang="en-US" sz="2000"/>
              <a:t>) to CH(</a:t>
            </a:r>
            <a:r>
              <a:rPr lang="en-US" sz="2000">
                <a:sym typeface="Symbol" pitchFamily="18" charset="2"/>
              </a:rPr>
              <a:t>P</a:t>
            </a:r>
            <a:r>
              <a:rPr lang="en-US" sz="2000" baseline="-25000">
                <a:sym typeface="Symbol" pitchFamily="18" charset="2"/>
              </a:rPr>
              <a:t>k</a:t>
            </a:r>
            <a:r>
              <a:rPr lang="en-US" sz="2000">
                <a:sym typeface="Symbol" pitchFamily="18" charset="2"/>
              </a:rPr>
              <a:t> </a:t>
            </a:r>
            <a:r>
              <a:rPr lang="en-US" sz="2000"/>
              <a:t>)  by inserting </a:t>
            </a:r>
            <a:r>
              <a:rPr lang="en-US" sz="2000">
                <a:sym typeface="Symbol" pitchFamily="18" charset="2"/>
              </a:rPr>
              <a:t>p</a:t>
            </a:r>
            <a:r>
              <a:rPr lang="en-US" sz="2000" baseline="-25000">
                <a:sym typeface="Symbol" pitchFamily="18" charset="2"/>
              </a:rPr>
              <a:t>k</a:t>
            </a:r>
            <a:r>
              <a:rPr lang="en-US" sz="2000"/>
              <a:t> </a:t>
            </a:r>
          </a:p>
          <a:p>
            <a:pPr eaLnBrk="1" hangingPunct="1">
              <a:lnSpc>
                <a:spcPct val="100000"/>
              </a:lnSpc>
              <a:spcBef>
                <a:spcPct val="0"/>
              </a:spcBef>
            </a:pPr>
            <a:r>
              <a:rPr lang="en-US" sz="2000" b="1">
                <a:solidFill>
                  <a:schemeClr val="tx1"/>
                </a:solidFill>
              </a:rPr>
              <a:t>end</a:t>
            </a:r>
          </a:p>
        </p:txBody>
      </p:sp>
      <p:sp>
        <p:nvSpPr>
          <p:cNvPr id="24579" name="Rectangle 3"/>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smtClean="0">
                <a:solidFill>
                  <a:schemeClr val="tx1"/>
                </a:solidFill>
                <a:latin typeface="Arial" pitchFamily="34" charset="0"/>
              </a:rPr>
              <a:t>Randomized Incremental 3D CH Algorithm</a:t>
            </a:r>
            <a:endParaRPr lang="en-US" sz="2400" smtClean="0">
              <a:solidFill>
                <a:srgbClr val="FF3300"/>
              </a:solidFill>
              <a:latin typeface="Arial" pitchFamily="34" charset="0"/>
            </a:endParaRPr>
          </a:p>
        </p:txBody>
      </p:sp>
      <p:sp>
        <p:nvSpPr>
          <p:cNvPr id="24580" name="Freeform 4"/>
          <p:cNvSpPr>
            <a:spLocks/>
          </p:cNvSpPr>
          <p:nvPr/>
        </p:nvSpPr>
        <p:spPr bwMode="auto">
          <a:xfrm>
            <a:off x="3276600" y="4114800"/>
            <a:ext cx="762000" cy="457200"/>
          </a:xfrm>
          <a:custGeom>
            <a:avLst/>
            <a:gdLst>
              <a:gd name="T0" fmla="*/ 304800 w 480"/>
              <a:gd name="T1" fmla="*/ 0 h 288"/>
              <a:gd name="T2" fmla="*/ 762000 w 480"/>
              <a:gd name="T3" fmla="*/ 457200 h 288"/>
              <a:gd name="T4" fmla="*/ 0 w 480"/>
              <a:gd name="T5" fmla="*/ 381000 h 288"/>
              <a:gd name="T6" fmla="*/ 304800 w 480"/>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288">
                <a:moveTo>
                  <a:pt x="192" y="0"/>
                </a:moveTo>
                <a:lnTo>
                  <a:pt x="480" y="288"/>
                </a:lnTo>
                <a:lnTo>
                  <a:pt x="0" y="240"/>
                </a:lnTo>
                <a:lnTo>
                  <a:pt x="192" y="0"/>
                </a:lnTo>
                <a:close/>
              </a:path>
            </a:pathLst>
          </a:custGeom>
          <a:solidFill>
            <a:srgbClr val="00FF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1" name="Freeform 5"/>
          <p:cNvSpPr>
            <a:spLocks/>
          </p:cNvSpPr>
          <p:nvPr/>
        </p:nvSpPr>
        <p:spPr bwMode="auto">
          <a:xfrm>
            <a:off x="3276600" y="4495800"/>
            <a:ext cx="762000" cy="685800"/>
          </a:xfrm>
          <a:custGeom>
            <a:avLst/>
            <a:gdLst>
              <a:gd name="T0" fmla="*/ 0 w 480"/>
              <a:gd name="T1" fmla="*/ 0 h 432"/>
              <a:gd name="T2" fmla="*/ 762000 w 480"/>
              <a:gd name="T3" fmla="*/ 76200 h 432"/>
              <a:gd name="T4" fmla="*/ 228600 w 480"/>
              <a:gd name="T5" fmla="*/ 685800 h 432"/>
              <a:gd name="T6" fmla="*/ 0 w 480"/>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432">
                <a:moveTo>
                  <a:pt x="0" y="0"/>
                </a:moveTo>
                <a:lnTo>
                  <a:pt x="480" y="48"/>
                </a:lnTo>
                <a:lnTo>
                  <a:pt x="144" y="432"/>
                </a:lnTo>
                <a:lnTo>
                  <a:pt x="0" y="0"/>
                </a:lnTo>
                <a:close/>
              </a:path>
            </a:pathLst>
          </a:custGeom>
          <a:solidFill>
            <a:srgbClr val="66FF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2" name="Freeform 6"/>
          <p:cNvSpPr>
            <a:spLocks/>
          </p:cNvSpPr>
          <p:nvPr/>
        </p:nvSpPr>
        <p:spPr bwMode="auto">
          <a:xfrm>
            <a:off x="3505200" y="4572000"/>
            <a:ext cx="533400" cy="990600"/>
          </a:xfrm>
          <a:custGeom>
            <a:avLst/>
            <a:gdLst>
              <a:gd name="T0" fmla="*/ 0 w 336"/>
              <a:gd name="T1" fmla="*/ 609600 h 624"/>
              <a:gd name="T2" fmla="*/ 533400 w 336"/>
              <a:gd name="T3" fmla="*/ 0 h 624"/>
              <a:gd name="T4" fmla="*/ 457200 w 336"/>
              <a:gd name="T5" fmla="*/ 990600 h 624"/>
              <a:gd name="T6" fmla="*/ 0 w 336"/>
              <a:gd name="T7" fmla="*/ 60960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624">
                <a:moveTo>
                  <a:pt x="0" y="384"/>
                </a:moveTo>
                <a:lnTo>
                  <a:pt x="336" y="0"/>
                </a:lnTo>
                <a:lnTo>
                  <a:pt x="288" y="624"/>
                </a:lnTo>
                <a:lnTo>
                  <a:pt x="0" y="384"/>
                </a:lnTo>
                <a:close/>
              </a:path>
            </a:pathLst>
          </a:custGeom>
          <a:solidFill>
            <a:srgbClr val="CC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3" name="Freeform 7"/>
          <p:cNvSpPr>
            <a:spLocks/>
          </p:cNvSpPr>
          <p:nvPr/>
        </p:nvSpPr>
        <p:spPr bwMode="auto">
          <a:xfrm>
            <a:off x="2895600" y="5181600"/>
            <a:ext cx="1066800" cy="381000"/>
          </a:xfrm>
          <a:custGeom>
            <a:avLst/>
            <a:gdLst>
              <a:gd name="T0" fmla="*/ 609600 w 672"/>
              <a:gd name="T1" fmla="*/ 0 h 240"/>
              <a:gd name="T2" fmla="*/ 1066800 w 672"/>
              <a:gd name="T3" fmla="*/ 381000 h 240"/>
              <a:gd name="T4" fmla="*/ 0 w 672"/>
              <a:gd name="T5" fmla="*/ 304800 h 240"/>
              <a:gd name="T6" fmla="*/ 609600 w 67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40">
                <a:moveTo>
                  <a:pt x="384" y="0"/>
                </a:moveTo>
                <a:lnTo>
                  <a:pt x="672" y="240"/>
                </a:lnTo>
                <a:lnTo>
                  <a:pt x="0" y="192"/>
                </a:lnTo>
                <a:lnTo>
                  <a:pt x="384" y="0"/>
                </a:lnTo>
                <a:close/>
              </a:path>
            </a:pathLst>
          </a:custGeom>
          <a:solidFill>
            <a:srgbClr val="99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4" name="Freeform 8"/>
          <p:cNvSpPr>
            <a:spLocks/>
          </p:cNvSpPr>
          <p:nvPr/>
        </p:nvSpPr>
        <p:spPr bwMode="auto">
          <a:xfrm>
            <a:off x="2895600" y="5486400"/>
            <a:ext cx="1066800" cy="441325"/>
          </a:xfrm>
          <a:custGeom>
            <a:avLst/>
            <a:gdLst>
              <a:gd name="T0" fmla="*/ 0 w 672"/>
              <a:gd name="T1" fmla="*/ 0 h 278"/>
              <a:gd name="T2" fmla="*/ 1066800 w 672"/>
              <a:gd name="T3" fmla="*/ 76200 h 278"/>
              <a:gd name="T4" fmla="*/ 698500 w 672"/>
              <a:gd name="T5" fmla="*/ 441325 h 278"/>
              <a:gd name="T6" fmla="*/ 0 w 672"/>
              <a:gd name="T7" fmla="*/ 0 h 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78">
                <a:moveTo>
                  <a:pt x="0" y="0"/>
                </a:moveTo>
                <a:lnTo>
                  <a:pt x="672" y="48"/>
                </a:lnTo>
                <a:lnTo>
                  <a:pt x="440" y="278"/>
                </a:lnTo>
                <a:lnTo>
                  <a:pt x="0" y="0"/>
                </a:lnTo>
                <a:close/>
              </a:path>
            </a:pathLst>
          </a:custGeom>
          <a:solidFill>
            <a:srgbClr val="CC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5" name="Freeform 9"/>
          <p:cNvSpPr>
            <a:spLocks/>
          </p:cNvSpPr>
          <p:nvPr/>
        </p:nvSpPr>
        <p:spPr bwMode="auto">
          <a:xfrm>
            <a:off x="2667000" y="5105400"/>
            <a:ext cx="838200" cy="381000"/>
          </a:xfrm>
          <a:custGeom>
            <a:avLst/>
            <a:gdLst>
              <a:gd name="T0" fmla="*/ 838200 w 528"/>
              <a:gd name="T1" fmla="*/ 76200 h 240"/>
              <a:gd name="T2" fmla="*/ 228600 w 528"/>
              <a:gd name="T3" fmla="*/ 381000 h 240"/>
              <a:gd name="T4" fmla="*/ 0 w 528"/>
              <a:gd name="T5" fmla="*/ 0 h 240"/>
              <a:gd name="T6" fmla="*/ 838200 w 528"/>
              <a:gd name="T7" fmla="*/ 762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240">
                <a:moveTo>
                  <a:pt x="528" y="48"/>
                </a:moveTo>
                <a:lnTo>
                  <a:pt x="144" y="240"/>
                </a:lnTo>
                <a:lnTo>
                  <a:pt x="0" y="0"/>
                </a:lnTo>
                <a:lnTo>
                  <a:pt x="528" y="48"/>
                </a:lnTo>
                <a:close/>
              </a:path>
            </a:pathLst>
          </a:custGeom>
          <a:solidFill>
            <a:srgbClr val="66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6" name="Freeform 10"/>
          <p:cNvSpPr>
            <a:spLocks/>
          </p:cNvSpPr>
          <p:nvPr/>
        </p:nvSpPr>
        <p:spPr bwMode="auto">
          <a:xfrm>
            <a:off x="2667000" y="4572000"/>
            <a:ext cx="838200" cy="609600"/>
          </a:xfrm>
          <a:custGeom>
            <a:avLst/>
            <a:gdLst>
              <a:gd name="T0" fmla="*/ 838200 w 528"/>
              <a:gd name="T1" fmla="*/ 609600 h 384"/>
              <a:gd name="T2" fmla="*/ 76200 w 528"/>
              <a:gd name="T3" fmla="*/ 0 h 384"/>
              <a:gd name="T4" fmla="*/ 0 w 528"/>
              <a:gd name="T5" fmla="*/ 533400 h 384"/>
              <a:gd name="T6" fmla="*/ 838200 w 528"/>
              <a:gd name="T7" fmla="*/ 6096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384">
                <a:moveTo>
                  <a:pt x="528" y="384"/>
                </a:moveTo>
                <a:lnTo>
                  <a:pt x="48" y="0"/>
                </a:lnTo>
                <a:lnTo>
                  <a:pt x="0" y="336"/>
                </a:lnTo>
                <a:lnTo>
                  <a:pt x="528" y="384"/>
                </a:lnTo>
                <a:close/>
              </a:path>
            </a:pathLst>
          </a:custGeom>
          <a:solidFill>
            <a:srgbClr val="00FF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7" name="Freeform 11"/>
          <p:cNvSpPr>
            <a:spLocks/>
          </p:cNvSpPr>
          <p:nvPr/>
        </p:nvSpPr>
        <p:spPr bwMode="auto">
          <a:xfrm>
            <a:off x="2743200" y="4572000"/>
            <a:ext cx="762000" cy="609600"/>
          </a:xfrm>
          <a:custGeom>
            <a:avLst/>
            <a:gdLst>
              <a:gd name="T0" fmla="*/ 0 w 480"/>
              <a:gd name="T1" fmla="*/ 0 h 384"/>
              <a:gd name="T2" fmla="*/ 381000 w 480"/>
              <a:gd name="T3" fmla="*/ 76200 h 384"/>
              <a:gd name="T4" fmla="*/ 762000 w 480"/>
              <a:gd name="T5" fmla="*/ 609600 h 384"/>
              <a:gd name="T6" fmla="*/ 0 w 48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384">
                <a:moveTo>
                  <a:pt x="0" y="0"/>
                </a:moveTo>
                <a:lnTo>
                  <a:pt x="240" y="48"/>
                </a:lnTo>
                <a:lnTo>
                  <a:pt x="480" y="384"/>
                </a:lnTo>
                <a:lnTo>
                  <a:pt x="0" y="0"/>
                </a:lnTo>
                <a:close/>
              </a:path>
            </a:pathLst>
          </a:custGeom>
          <a:solidFill>
            <a:srgbClr val="00CC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8" name="Freeform 12"/>
          <p:cNvSpPr>
            <a:spLocks/>
          </p:cNvSpPr>
          <p:nvPr/>
        </p:nvSpPr>
        <p:spPr bwMode="auto">
          <a:xfrm>
            <a:off x="3124200" y="4495800"/>
            <a:ext cx="381000" cy="685800"/>
          </a:xfrm>
          <a:custGeom>
            <a:avLst/>
            <a:gdLst>
              <a:gd name="T0" fmla="*/ 0 w 240"/>
              <a:gd name="T1" fmla="*/ 152400 h 432"/>
              <a:gd name="T2" fmla="*/ 381000 w 240"/>
              <a:gd name="T3" fmla="*/ 685800 h 432"/>
              <a:gd name="T4" fmla="*/ 152400 w 240"/>
              <a:gd name="T5" fmla="*/ 0 h 432"/>
              <a:gd name="T6" fmla="*/ 0 w 240"/>
              <a:gd name="T7" fmla="*/ 15240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432">
                <a:moveTo>
                  <a:pt x="0" y="96"/>
                </a:moveTo>
                <a:lnTo>
                  <a:pt x="240" y="432"/>
                </a:lnTo>
                <a:lnTo>
                  <a:pt x="96" y="0"/>
                </a:lnTo>
                <a:lnTo>
                  <a:pt x="0" y="96"/>
                </a:lnTo>
                <a:close/>
              </a:path>
            </a:pathLst>
          </a:custGeom>
          <a:solidFill>
            <a:srgbClr val="33CC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89" name="Freeform 13"/>
          <p:cNvSpPr>
            <a:spLocks/>
          </p:cNvSpPr>
          <p:nvPr/>
        </p:nvSpPr>
        <p:spPr bwMode="auto">
          <a:xfrm>
            <a:off x="2895600" y="4114800"/>
            <a:ext cx="685800" cy="381000"/>
          </a:xfrm>
          <a:custGeom>
            <a:avLst/>
            <a:gdLst>
              <a:gd name="T0" fmla="*/ 685800 w 432"/>
              <a:gd name="T1" fmla="*/ 0 h 240"/>
              <a:gd name="T2" fmla="*/ 0 w 432"/>
              <a:gd name="T3" fmla="*/ 152400 h 240"/>
              <a:gd name="T4" fmla="*/ 381000 w 432"/>
              <a:gd name="T5" fmla="*/ 381000 h 240"/>
              <a:gd name="T6" fmla="*/ 685800 w 432"/>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40">
                <a:moveTo>
                  <a:pt x="432" y="0"/>
                </a:moveTo>
                <a:lnTo>
                  <a:pt x="0" y="96"/>
                </a:lnTo>
                <a:lnTo>
                  <a:pt x="240" y="240"/>
                </a:lnTo>
                <a:lnTo>
                  <a:pt x="432" y="0"/>
                </a:lnTo>
                <a:close/>
              </a:path>
            </a:pathLst>
          </a:custGeom>
          <a:solidFill>
            <a:srgbClr val="0099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0" name="Freeform 14"/>
          <p:cNvSpPr>
            <a:spLocks/>
          </p:cNvSpPr>
          <p:nvPr/>
        </p:nvSpPr>
        <p:spPr bwMode="auto">
          <a:xfrm>
            <a:off x="2743200" y="4495800"/>
            <a:ext cx="533400" cy="152400"/>
          </a:xfrm>
          <a:custGeom>
            <a:avLst/>
            <a:gdLst>
              <a:gd name="T0" fmla="*/ 533400 w 336"/>
              <a:gd name="T1" fmla="*/ 0 h 96"/>
              <a:gd name="T2" fmla="*/ 381000 w 336"/>
              <a:gd name="T3" fmla="*/ 152400 h 96"/>
              <a:gd name="T4" fmla="*/ 0 w 336"/>
              <a:gd name="T5" fmla="*/ 76200 h 96"/>
              <a:gd name="T6" fmla="*/ 533400 w 336"/>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96">
                <a:moveTo>
                  <a:pt x="336" y="0"/>
                </a:moveTo>
                <a:lnTo>
                  <a:pt x="240" y="96"/>
                </a:lnTo>
                <a:lnTo>
                  <a:pt x="0" y="48"/>
                </a:lnTo>
                <a:lnTo>
                  <a:pt x="336" y="0"/>
                </a:lnTo>
                <a:close/>
              </a:path>
            </a:pathLst>
          </a:custGeom>
          <a:solidFill>
            <a:srgbClr val="0099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1" name="Freeform 15"/>
          <p:cNvSpPr>
            <a:spLocks/>
          </p:cNvSpPr>
          <p:nvPr/>
        </p:nvSpPr>
        <p:spPr bwMode="auto">
          <a:xfrm>
            <a:off x="2743200" y="4267200"/>
            <a:ext cx="533400" cy="304800"/>
          </a:xfrm>
          <a:custGeom>
            <a:avLst/>
            <a:gdLst>
              <a:gd name="T0" fmla="*/ 152400 w 336"/>
              <a:gd name="T1" fmla="*/ 0 h 192"/>
              <a:gd name="T2" fmla="*/ 533400 w 336"/>
              <a:gd name="T3" fmla="*/ 228600 h 192"/>
              <a:gd name="T4" fmla="*/ 0 w 336"/>
              <a:gd name="T5" fmla="*/ 304800 h 192"/>
              <a:gd name="T6" fmla="*/ 152400 w 336"/>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192">
                <a:moveTo>
                  <a:pt x="96" y="0"/>
                </a:moveTo>
                <a:lnTo>
                  <a:pt x="336" y="144"/>
                </a:lnTo>
                <a:lnTo>
                  <a:pt x="0" y="192"/>
                </a:lnTo>
                <a:lnTo>
                  <a:pt x="96" y="0"/>
                </a:lnTo>
                <a:close/>
              </a:path>
            </a:pathLst>
          </a:custGeom>
          <a:solidFill>
            <a:srgbClr val="006699"/>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2" name="Freeform 16"/>
          <p:cNvSpPr>
            <a:spLocks/>
          </p:cNvSpPr>
          <p:nvPr/>
        </p:nvSpPr>
        <p:spPr bwMode="auto">
          <a:xfrm>
            <a:off x="3581400" y="4114800"/>
            <a:ext cx="685800" cy="457200"/>
          </a:xfrm>
          <a:custGeom>
            <a:avLst/>
            <a:gdLst>
              <a:gd name="T0" fmla="*/ 0 w 432"/>
              <a:gd name="T1" fmla="*/ 0 h 288"/>
              <a:gd name="T2" fmla="*/ 457200 w 432"/>
              <a:gd name="T3" fmla="*/ 457200 h 288"/>
              <a:gd name="T4" fmla="*/ 685800 w 432"/>
              <a:gd name="T5" fmla="*/ 381000 h 288"/>
              <a:gd name="T6" fmla="*/ 0 w 4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288">
                <a:moveTo>
                  <a:pt x="0" y="0"/>
                </a:moveTo>
                <a:lnTo>
                  <a:pt x="288" y="288"/>
                </a:lnTo>
                <a:lnTo>
                  <a:pt x="432" y="240"/>
                </a:lnTo>
                <a:lnTo>
                  <a:pt x="0" y="0"/>
                </a:lnTo>
                <a:close/>
              </a:path>
            </a:pathLst>
          </a:custGeom>
          <a:solidFill>
            <a:srgbClr val="66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3" name="Freeform 17"/>
          <p:cNvSpPr>
            <a:spLocks/>
          </p:cNvSpPr>
          <p:nvPr/>
        </p:nvSpPr>
        <p:spPr bwMode="auto">
          <a:xfrm>
            <a:off x="3962400" y="4495800"/>
            <a:ext cx="304800" cy="1066800"/>
          </a:xfrm>
          <a:custGeom>
            <a:avLst/>
            <a:gdLst>
              <a:gd name="T0" fmla="*/ 304800 w 192"/>
              <a:gd name="T1" fmla="*/ 0 h 672"/>
              <a:gd name="T2" fmla="*/ 76200 w 192"/>
              <a:gd name="T3" fmla="*/ 762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48" y="48"/>
                </a:lnTo>
                <a:lnTo>
                  <a:pt x="0" y="672"/>
                </a:lnTo>
                <a:lnTo>
                  <a:pt x="192" y="0"/>
                </a:lnTo>
                <a:close/>
              </a:path>
            </a:pathLst>
          </a:custGeom>
          <a:solidFill>
            <a:srgbClr val="99CC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4" name="Freeform 18"/>
          <p:cNvSpPr>
            <a:spLocks/>
          </p:cNvSpPr>
          <p:nvPr/>
        </p:nvSpPr>
        <p:spPr bwMode="auto">
          <a:xfrm>
            <a:off x="3962400" y="4495800"/>
            <a:ext cx="304800" cy="1066800"/>
          </a:xfrm>
          <a:custGeom>
            <a:avLst/>
            <a:gdLst>
              <a:gd name="T0" fmla="*/ 304800 w 192"/>
              <a:gd name="T1" fmla="*/ 0 h 672"/>
              <a:gd name="T2" fmla="*/ 304800 w 192"/>
              <a:gd name="T3" fmla="*/ 762000 h 672"/>
              <a:gd name="T4" fmla="*/ 0 w 192"/>
              <a:gd name="T5" fmla="*/ 1066800 h 672"/>
              <a:gd name="T6" fmla="*/ 304800 w 192"/>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672">
                <a:moveTo>
                  <a:pt x="192" y="0"/>
                </a:moveTo>
                <a:lnTo>
                  <a:pt x="192" y="480"/>
                </a:lnTo>
                <a:lnTo>
                  <a:pt x="0" y="672"/>
                </a:lnTo>
                <a:lnTo>
                  <a:pt x="192" y="0"/>
                </a:lnTo>
                <a:close/>
              </a:path>
            </a:pathLst>
          </a:custGeom>
          <a:solidFill>
            <a:srgbClr val="9999FF"/>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5" name="Freeform 19"/>
          <p:cNvSpPr>
            <a:spLocks/>
          </p:cNvSpPr>
          <p:nvPr/>
        </p:nvSpPr>
        <p:spPr bwMode="auto">
          <a:xfrm>
            <a:off x="3962400" y="5257800"/>
            <a:ext cx="304800" cy="457200"/>
          </a:xfrm>
          <a:custGeom>
            <a:avLst/>
            <a:gdLst>
              <a:gd name="T0" fmla="*/ 304800 w 192"/>
              <a:gd name="T1" fmla="*/ 0 h 288"/>
              <a:gd name="T2" fmla="*/ 0 w 192"/>
              <a:gd name="T3" fmla="*/ 304800 h 288"/>
              <a:gd name="T4" fmla="*/ 0 w 192"/>
              <a:gd name="T5" fmla="*/ 457200 h 288"/>
              <a:gd name="T6" fmla="*/ 304800 w 19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 h="288">
                <a:moveTo>
                  <a:pt x="192" y="0"/>
                </a:moveTo>
                <a:lnTo>
                  <a:pt x="0" y="192"/>
                </a:lnTo>
                <a:lnTo>
                  <a:pt x="0" y="288"/>
                </a:lnTo>
                <a:lnTo>
                  <a:pt x="192" y="0"/>
                </a:lnTo>
                <a:close/>
              </a:path>
            </a:pathLst>
          </a:custGeom>
          <a:solidFill>
            <a:srgbClr val="FF66CC"/>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6" name="Freeform 20"/>
          <p:cNvSpPr>
            <a:spLocks/>
          </p:cNvSpPr>
          <p:nvPr/>
        </p:nvSpPr>
        <p:spPr bwMode="auto">
          <a:xfrm>
            <a:off x="3573463" y="5562600"/>
            <a:ext cx="388937" cy="385763"/>
          </a:xfrm>
          <a:custGeom>
            <a:avLst/>
            <a:gdLst>
              <a:gd name="T0" fmla="*/ 388937 w 245"/>
              <a:gd name="T1" fmla="*/ 152400 h 243"/>
              <a:gd name="T2" fmla="*/ 388937 w 245"/>
              <a:gd name="T3" fmla="*/ 0 h 243"/>
              <a:gd name="T4" fmla="*/ 0 w 245"/>
              <a:gd name="T5" fmla="*/ 385763 h 243"/>
              <a:gd name="T6" fmla="*/ 388937 w 245"/>
              <a:gd name="T7" fmla="*/ 152400 h 2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5" h="243">
                <a:moveTo>
                  <a:pt x="245" y="96"/>
                </a:moveTo>
                <a:lnTo>
                  <a:pt x="245" y="0"/>
                </a:lnTo>
                <a:lnTo>
                  <a:pt x="0" y="243"/>
                </a:lnTo>
                <a:lnTo>
                  <a:pt x="245" y="96"/>
                </a:lnTo>
                <a:close/>
              </a:path>
            </a:pathLst>
          </a:custGeom>
          <a:solidFill>
            <a:srgbClr val="FF7C80"/>
          </a:solidFill>
          <a:ln w="127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7" name="Rectangle 21"/>
          <p:cNvSpPr>
            <a:spLocks noChangeArrowheads="1"/>
          </p:cNvSpPr>
          <p:nvPr/>
        </p:nvSpPr>
        <p:spPr bwMode="auto">
          <a:xfrm>
            <a:off x="2805113" y="3352800"/>
            <a:ext cx="1252537"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a:solidFill>
                  <a:srgbClr val="0000FF"/>
                </a:solidFill>
                <a:latin typeface="Times New Roman" pitchFamily="18" charset="0"/>
              </a:rPr>
              <a:t>CH(P</a:t>
            </a:r>
            <a:r>
              <a:rPr lang="en-US" sz="2400" baseline="-25000">
                <a:solidFill>
                  <a:srgbClr val="0000FF"/>
                </a:solidFill>
                <a:latin typeface="Times New Roman" pitchFamily="18" charset="0"/>
              </a:rPr>
              <a:t>k-1</a:t>
            </a:r>
            <a:r>
              <a:rPr lang="en-US" sz="2400">
                <a:solidFill>
                  <a:srgbClr val="0000FF"/>
                </a:solidFill>
                <a:latin typeface="Times New Roman" pitchFamily="18" charset="0"/>
              </a:rPr>
              <a:t>)</a:t>
            </a:r>
          </a:p>
        </p:txBody>
      </p:sp>
      <p:sp>
        <p:nvSpPr>
          <p:cNvPr id="24598" name="Freeform 22"/>
          <p:cNvSpPr>
            <a:spLocks/>
          </p:cNvSpPr>
          <p:nvPr/>
        </p:nvSpPr>
        <p:spPr bwMode="auto">
          <a:xfrm>
            <a:off x="1093788" y="3962400"/>
            <a:ext cx="1344612" cy="2586038"/>
          </a:xfrm>
          <a:custGeom>
            <a:avLst/>
            <a:gdLst>
              <a:gd name="T0" fmla="*/ 506412 w 847"/>
              <a:gd name="T1" fmla="*/ 0 h 1629"/>
              <a:gd name="T2" fmla="*/ 61912 w 847"/>
              <a:gd name="T3" fmla="*/ 588963 h 1629"/>
              <a:gd name="T4" fmla="*/ 0 w 847"/>
              <a:gd name="T5" fmla="*/ 798513 h 1629"/>
              <a:gd name="T6" fmla="*/ 9525 w 847"/>
              <a:gd name="T7" fmla="*/ 1619250 h 1629"/>
              <a:gd name="T8" fmla="*/ 388937 w 847"/>
              <a:gd name="T9" fmla="*/ 2290763 h 1629"/>
              <a:gd name="T10" fmla="*/ 661987 w 847"/>
              <a:gd name="T11" fmla="*/ 2586038 h 1629"/>
              <a:gd name="T12" fmla="*/ 1219200 w 847"/>
              <a:gd name="T13" fmla="*/ 2197100 h 1629"/>
              <a:gd name="T14" fmla="*/ 1344612 w 847"/>
              <a:gd name="T15" fmla="*/ 1019175 h 1629"/>
              <a:gd name="T16" fmla="*/ 1092200 w 847"/>
              <a:gd name="T17" fmla="*/ 504825 h 1629"/>
              <a:gd name="T18" fmla="*/ 506412 w 847"/>
              <a:gd name="T19" fmla="*/ 0 h 16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47" h="1629">
                <a:moveTo>
                  <a:pt x="319" y="0"/>
                </a:moveTo>
                <a:lnTo>
                  <a:pt x="39" y="371"/>
                </a:lnTo>
                <a:lnTo>
                  <a:pt x="0" y="503"/>
                </a:lnTo>
                <a:lnTo>
                  <a:pt x="6" y="1020"/>
                </a:lnTo>
                <a:lnTo>
                  <a:pt x="245" y="1443"/>
                </a:lnTo>
                <a:lnTo>
                  <a:pt x="417" y="1629"/>
                </a:lnTo>
                <a:lnTo>
                  <a:pt x="768" y="1384"/>
                </a:lnTo>
                <a:lnTo>
                  <a:pt x="847" y="642"/>
                </a:lnTo>
                <a:lnTo>
                  <a:pt x="688" y="318"/>
                </a:lnTo>
                <a:lnTo>
                  <a:pt x="319" y="0"/>
                </a:lnTo>
                <a:close/>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599" name="Freeform 23"/>
          <p:cNvSpPr>
            <a:spLocks/>
          </p:cNvSpPr>
          <p:nvPr/>
        </p:nvSpPr>
        <p:spPr bwMode="auto">
          <a:xfrm>
            <a:off x="1600200" y="3962400"/>
            <a:ext cx="6429375" cy="461963"/>
          </a:xfrm>
          <a:custGeom>
            <a:avLst/>
            <a:gdLst>
              <a:gd name="T0" fmla="*/ 0 w 4050"/>
              <a:gd name="T1" fmla="*/ 0 h 291"/>
              <a:gd name="T2" fmla="*/ 6429375 w 4050"/>
              <a:gd name="T3" fmla="*/ 461963 h 291"/>
              <a:gd name="T4" fmla="*/ 0 60000 65536"/>
              <a:gd name="T5" fmla="*/ 0 60000 65536"/>
            </a:gdLst>
            <a:ahLst/>
            <a:cxnLst>
              <a:cxn ang="T4">
                <a:pos x="T0" y="T1"/>
              </a:cxn>
              <a:cxn ang="T5">
                <a:pos x="T2" y="T3"/>
              </a:cxn>
            </a:cxnLst>
            <a:rect l="0" t="0" r="r" b="b"/>
            <a:pathLst>
              <a:path w="4050" h="291">
                <a:moveTo>
                  <a:pt x="0" y="0"/>
                </a:moveTo>
                <a:lnTo>
                  <a:pt x="4050" y="291"/>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0" name="Freeform 24"/>
          <p:cNvSpPr>
            <a:spLocks/>
          </p:cNvSpPr>
          <p:nvPr/>
        </p:nvSpPr>
        <p:spPr bwMode="auto">
          <a:xfrm>
            <a:off x="1755775" y="4414838"/>
            <a:ext cx="6294438" cy="2133600"/>
          </a:xfrm>
          <a:custGeom>
            <a:avLst/>
            <a:gdLst>
              <a:gd name="T0" fmla="*/ 0 w 3965"/>
              <a:gd name="T1" fmla="*/ 2133600 h 1344"/>
              <a:gd name="T2" fmla="*/ 6294438 w 3965"/>
              <a:gd name="T3" fmla="*/ 0 h 1344"/>
              <a:gd name="T4" fmla="*/ 0 60000 65536"/>
              <a:gd name="T5" fmla="*/ 0 60000 65536"/>
            </a:gdLst>
            <a:ahLst/>
            <a:cxnLst>
              <a:cxn ang="T4">
                <a:pos x="T0" y="T1"/>
              </a:cxn>
              <a:cxn ang="T5">
                <a:pos x="T2" y="T3"/>
              </a:cxn>
            </a:cxnLst>
            <a:rect l="0" t="0" r="r" b="b"/>
            <a:pathLst>
              <a:path w="3965" h="1344">
                <a:moveTo>
                  <a:pt x="0" y="1344"/>
                </a:moveTo>
                <a:lnTo>
                  <a:pt x="3965" y="0"/>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1" name="Freeform 25"/>
          <p:cNvSpPr>
            <a:spLocks/>
          </p:cNvSpPr>
          <p:nvPr/>
        </p:nvSpPr>
        <p:spPr bwMode="auto">
          <a:xfrm>
            <a:off x="1123950" y="4414838"/>
            <a:ext cx="6926263" cy="1166812"/>
          </a:xfrm>
          <a:custGeom>
            <a:avLst/>
            <a:gdLst>
              <a:gd name="T0" fmla="*/ 6926263 w 4363"/>
              <a:gd name="T1" fmla="*/ 0 h 735"/>
              <a:gd name="T2" fmla="*/ 0 w 4363"/>
              <a:gd name="T3" fmla="*/ 1166812 h 735"/>
              <a:gd name="T4" fmla="*/ 0 60000 65536"/>
              <a:gd name="T5" fmla="*/ 0 60000 65536"/>
            </a:gdLst>
            <a:ahLst/>
            <a:cxnLst>
              <a:cxn ang="T4">
                <a:pos x="T0" y="T1"/>
              </a:cxn>
              <a:cxn ang="T5">
                <a:pos x="T2" y="T3"/>
              </a:cxn>
            </a:cxnLst>
            <a:rect l="0" t="0" r="r" b="b"/>
            <a:pathLst>
              <a:path w="4363" h="735">
                <a:moveTo>
                  <a:pt x="4363" y="0"/>
                </a:moveTo>
                <a:lnTo>
                  <a:pt x="0" y="735"/>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2" name="Freeform 26"/>
          <p:cNvSpPr>
            <a:spLocks/>
          </p:cNvSpPr>
          <p:nvPr/>
        </p:nvSpPr>
        <p:spPr bwMode="auto">
          <a:xfrm>
            <a:off x="1082675" y="4424363"/>
            <a:ext cx="6967538" cy="336550"/>
          </a:xfrm>
          <a:custGeom>
            <a:avLst/>
            <a:gdLst>
              <a:gd name="T0" fmla="*/ 6967538 w 4389"/>
              <a:gd name="T1" fmla="*/ 0 h 212"/>
              <a:gd name="T2" fmla="*/ 0 w 4389"/>
              <a:gd name="T3" fmla="*/ 336550 h 212"/>
              <a:gd name="T4" fmla="*/ 0 60000 65536"/>
              <a:gd name="T5" fmla="*/ 0 60000 65536"/>
            </a:gdLst>
            <a:ahLst/>
            <a:cxnLst>
              <a:cxn ang="T4">
                <a:pos x="T0" y="T1"/>
              </a:cxn>
              <a:cxn ang="T5">
                <a:pos x="T2" y="T3"/>
              </a:cxn>
            </a:cxnLst>
            <a:rect l="0" t="0" r="r" b="b"/>
            <a:pathLst>
              <a:path w="4389" h="212">
                <a:moveTo>
                  <a:pt x="4389" y="0"/>
                </a:moveTo>
                <a:lnTo>
                  <a:pt x="0" y="212"/>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3" name="Freeform 27"/>
          <p:cNvSpPr>
            <a:spLocks/>
          </p:cNvSpPr>
          <p:nvPr/>
        </p:nvSpPr>
        <p:spPr bwMode="auto">
          <a:xfrm>
            <a:off x="1146175" y="4435475"/>
            <a:ext cx="6904038" cy="95250"/>
          </a:xfrm>
          <a:custGeom>
            <a:avLst/>
            <a:gdLst>
              <a:gd name="T0" fmla="*/ 6904038 w 4349"/>
              <a:gd name="T1" fmla="*/ 0 h 60"/>
              <a:gd name="T2" fmla="*/ 0 w 4349"/>
              <a:gd name="T3" fmla="*/ 95250 h 60"/>
              <a:gd name="T4" fmla="*/ 0 60000 65536"/>
              <a:gd name="T5" fmla="*/ 0 60000 65536"/>
            </a:gdLst>
            <a:ahLst/>
            <a:cxnLst>
              <a:cxn ang="T4">
                <a:pos x="T0" y="T1"/>
              </a:cxn>
              <a:cxn ang="T5">
                <a:pos x="T2" y="T3"/>
              </a:cxn>
            </a:cxnLst>
            <a:rect l="0" t="0" r="r" b="b"/>
            <a:pathLst>
              <a:path w="4349" h="60">
                <a:moveTo>
                  <a:pt x="4349" y="0"/>
                </a:moveTo>
                <a:lnTo>
                  <a:pt x="0" y="60"/>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4" name="Freeform 28"/>
          <p:cNvSpPr>
            <a:spLocks/>
          </p:cNvSpPr>
          <p:nvPr/>
        </p:nvSpPr>
        <p:spPr bwMode="auto">
          <a:xfrm>
            <a:off x="1482725" y="4414838"/>
            <a:ext cx="6578600" cy="1838325"/>
          </a:xfrm>
          <a:custGeom>
            <a:avLst/>
            <a:gdLst>
              <a:gd name="T0" fmla="*/ 6578600 w 4144"/>
              <a:gd name="T1" fmla="*/ 0 h 1158"/>
              <a:gd name="T2" fmla="*/ 0 w 4144"/>
              <a:gd name="T3" fmla="*/ 1838325 h 1158"/>
              <a:gd name="T4" fmla="*/ 0 60000 65536"/>
              <a:gd name="T5" fmla="*/ 0 60000 65536"/>
            </a:gdLst>
            <a:ahLst/>
            <a:cxnLst>
              <a:cxn ang="T4">
                <a:pos x="T0" y="T1"/>
              </a:cxn>
              <a:cxn ang="T5">
                <a:pos x="T2" y="T3"/>
              </a:cxn>
            </a:cxnLst>
            <a:rect l="0" t="0" r="r" b="b"/>
            <a:pathLst>
              <a:path w="4144" h="1158">
                <a:moveTo>
                  <a:pt x="4144" y="0"/>
                </a:moveTo>
                <a:lnTo>
                  <a:pt x="0" y="1158"/>
                </a:lnTo>
              </a:path>
            </a:pathLst>
          </a:custGeom>
          <a:noFill/>
          <a:ln w="12700" cap="rnd" cmpd="sng">
            <a:solidFill>
              <a:srgbClr val="CC0000"/>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5" name="Freeform 29"/>
          <p:cNvSpPr>
            <a:spLocks/>
          </p:cNvSpPr>
          <p:nvPr/>
        </p:nvSpPr>
        <p:spPr bwMode="auto">
          <a:xfrm>
            <a:off x="3121025" y="4114800"/>
            <a:ext cx="841375" cy="1828800"/>
          </a:xfrm>
          <a:custGeom>
            <a:avLst/>
            <a:gdLst>
              <a:gd name="T0" fmla="*/ 460375 w 530"/>
              <a:gd name="T1" fmla="*/ 0 h 1152"/>
              <a:gd name="T2" fmla="*/ 155575 w 530"/>
              <a:gd name="T3" fmla="*/ 381000 h 1152"/>
              <a:gd name="T4" fmla="*/ 0 w 530"/>
              <a:gd name="T5" fmla="*/ 530225 h 1152"/>
              <a:gd name="T6" fmla="*/ 384175 w 530"/>
              <a:gd name="T7" fmla="*/ 1066800 h 1152"/>
              <a:gd name="T8" fmla="*/ 841375 w 530"/>
              <a:gd name="T9" fmla="*/ 1447800 h 1152"/>
              <a:gd name="T10" fmla="*/ 460375 w 530"/>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0" h="1152">
                <a:moveTo>
                  <a:pt x="290" y="0"/>
                </a:moveTo>
                <a:lnTo>
                  <a:pt x="98" y="240"/>
                </a:lnTo>
                <a:lnTo>
                  <a:pt x="0" y="334"/>
                </a:lnTo>
                <a:lnTo>
                  <a:pt x="242" y="672"/>
                </a:lnTo>
                <a:lnTo>
                  <a:pt x="530" y="912"/>
                </a:lnTo>
                <a:lnTo>
                  <a:pt x="290" y="1152"/>
                </a:ln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6" name="Rectangle 30"/>
          <p:cNvSpPr>
            <a:spLocks noChangeArrowheads="1"/>
          </p:cNvSpPr>
          <p:nvPr/>
        </p:nvSpPr>
        <p:spPr bwMode="auto">
          <a:xfrm>
            <a:off x="7620000" y="4572000"/>
            <a:ext cx="407988"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ym typeface="Symbol" pitchFamily="18" charset="2"/>
              </a:rPr>
              <a:t>p</a:t>
            </a:r>
            <a:r>
              <a:rPr lang="en-US" sz="2000" baseline="-25000">
                <a:sym typeface="Symbol" pitchFamily="18" charset="2"/>
              </a:rPr>
              <a:t>k</a:t>
            </a:r>
          </a:p>
        </p:txBody>
      </p:sp>
      <p:sp>
        <p:nvSpPr>
          <p:cNvPr id="24607" name="Text Box 31"/>
          <p:cNvSpPr txBox="1">
            <a:spLocks noChangeArrowheads="1"/>
          </p:cNvSpPr>
          <p:nvPr/>
        </p:nvSpPr>
        <p:spPr bwMode="auto">
          <a:xfrm>
            <a:off x="3429000" y="6019800"/>
            <a:ext cx="84931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solidFill>
                  <a:schemeClr val="tx1"/>
                </a:solidFill>
              </a:rPr>
              <a:t>horizon</a:t>
            </a:r>
          </a:p>
        </p:txBody>
      </p:sp>
      <p:sp>
        <p:nvSpPr>
          <p:cNvPr id="24608" name="Freeform 32"/>
          <p:cNvSpPr>
            <a:spLocks/>
          </p:cNvSpPr>
          <p:nvPr/>
        </p:nvSpPr>
        <p:spPr bwMode="auto">
          <a:xfrm>
            <a:off x="693738" y="3468688"/>
            <a:ext cx="1944687" cy="3268662"/>
          </a:xfrm>
          <a:custGeom>
            <a:avLst/>
            <a:gdLst>
              <a:gd name="T0" fmla="*/ 1944687 w 1225"/>
              <a:gd name="T1" fmla="*/ 409575 h 2059"/>
              <a:gd name="T2" fmla="*/ 1944687 w 1225"/>
              <a:gd name="T3" fmla="*/ 0 h 2059"/>
              <a:gd name="T4" fmla="*/ 0 w 1225"/>
              <a:gd name="T5" fmla="*/ 230187 h 2059"/>
              <a:gd name="T6" fmla="*/ 0 w 1225"/>
              <a:gd name="T7" fmla="*/ 3268662 h 2059"/>
              <a:gd name="T8" fmla="*/ 1924050 w 1225"/>
              <a:gd name="T9" fmla="*/ 3089275 h 2059"/>
              <a:gd name="T10" fmla="*/ 1924050 w 1225"/>
              <a:gd name="T11" fmla="*/ 2859087 h 20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25" h="2059">
                <a:moveTo>
                  <a:pt x="1225" y="258"/>
                </a:moveTo>
                <a:lnTo>
                  <a:pt x="1225" y="0"/>
                </a:lnTo>
                <a:lnTo>
                  <a:pt x="0" y="145"/>
                </a:lnTo>
                <a:lnTo>
                  <a:pt x="0" y="2059"/>
                </a:lnTo>
                <a:lnTo>
                  <a:pt x="1212" y="1946"/>
                </a:lnTo>
                <a:lnTo>
                  <a:pt x="1212" y="1801"/>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4609" name="AutoShape 38"/>
          <p:cNvSpPr>
            <a:spLocks noChangeArrowheads="1"/>
          </p:cNvSpPr>
          <p:nvPr/>
        </p:nvSpPr>
        <p:spPr bwMode="auto">
          <a:xfrm>
            <a:off x="6096000" y="3429000"/>
            <a:ext cx="2362200" cy="381000"/>
          </a:xfrm>
          <a:prstGeom prst="wedgeRectCallout">
            <a:avLst>
              <a:gd name="adj1" fmla="val -62431"/>
              <a:gd name="adj2" fmla="val -119167"/>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solidFill>
                  <a:schemeClr val="bg1"/>
                </a:solidFill>
              </a:rPr>
              <a:t>Details on next slides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eaLnBrk="1" hangingPunct="1"/>
            <a:r>
              <a:rPr lang="en-US" sz="2400" smtClean="0">
                <a:solidFill>
                  <a:schemeClr val="tx1"/>
                </a:solidFill>
                <a:latin typeface="Arial" pitchFamily="34" charset="0"/>
              </a:rPr>
              <a:t>Bipartite Conflict Graph G</a:t>
            </a:r>
            <a:endParaRPr lang="en-US" sz="2400" smtClean="0">
              <a:solidFill>
                <a:srgbClr val="FF3300"/>
              </a:solidFill>
              <a:latin typeface="Arial" pitchFamily="34" charset="0"/>
            </a:endParaRPr>
          </a:p>
        </p:txBody>
      </p:sp>
      <p:sp>
        <p:nvSpPr>
          <p:cNvPr id="25603" name="Text Box 33"/>
          <p:cNvSpPr txBox="1">
            <a:spLocks noChangeArrowheads="1"/>
          </p:cNvSpPr>
          <p:nvPr/>
        </p:nvSpPr>
        <p:spPr bwMode="auto">
          <a:xfrm>
            <a:off x="609600" y="990600"/>
            <a:ext cx="8304213" cy="168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t>After iteration k, we have CH(</a:t>
            </a:r>
            <a:r>
              <a:rPr lang="en-US">
                <a:sym typeface="Symbol" pitchFamily="18" charset="2"/>
              </a:rPr>
              <a:t>P</a:t>
            </a:r>
            <a:r>
              <a:rPr lang="en-US" baseline="-25000">
                <a:sym typeface="Symbol" pitchFamily="18" charset="2"/>
              </a:rPr>
              <a:t>k</a:t>
            </a:r>
            <a:r>
              <a:rPr lang="en-US">
                <a:sym typeface="Symbol" pitchFamily="18" charset="2"/>
              </a:rPr>
              <a:t>), </a:t>
            </a:r>
            <a:r>
              <a:rPr lang="en-US"/>
              <a:t> </a:t>
            </a:r>
            <a:r>
              <a:rPr lang="en-US">
                <a:sym typeface="Symbol" pitchFamily="18" charset="2"/>
              </a:rPr>
              <a:t>P</a:t>
            </a:r>
            <a:r>
              <a:rPr lang="en-US" baseline="-25000">
                <a:sym typeface="Symbol" pitchFamily="18" charset="2"/>
              </a:rPr>
              <a:t>k</a:t>
            </a:r>
            <a:r>
              <a:rPr lang="en-US">
                <a:sym typeface="Symbol" pitchFamily="18" charset="2"/>
              </a:rPr>
              <a:t> = {p</a:t>
            </a:r>
            <a:r>
              <a:rPr lang="en-US" baseline="-25000">
                <a:sym typeface="Symbol" pitchFamily="18" charset="2"/>
              </a:rPr>
              <a:t>1</a:t>
            </a:r>
            <a:r>
              <a:rPr lang="en-US">
                <a:sym typeface="Symbol" pitchFamily="18" charset="2"/>
              </a:rPr>
              <a:t>, p</a:t>
            </a:r>
            <a:r>
              <a:rPr lang="en-US" baseline="-25000">
                <a:sym typeface="Symbol" pitchFamily="18" charset="2"/>
              </a:rPr>
              <a:t>2</a:t>
            </a:r>
            <a:r>
              <a:rPr lang="en-US">
                <a:sym typeface="Symbol" pitchFamily="18" charset="2"/>
              </a:rPr>
              <a:t>, … , p</a:t>
            </a:r>
            <a:r>
              <a:rPr lang="en-US" baseline="-25000">
                <a:sym typeface="Symbol" pitchFamily="18" charset="2"/>
              </a:rPr>
              <a:t>k</a:t>
            </a:r>
            <a:r>
              <a:rPr lang="en-US">
                <a:sym typeface="Symbol" pitchFamily="18" charset="2"/>
              </a:rPr>
              <a:t>}.</a:t>
            </a:r>
          </a:p>
          <a:p>
            <a:pPr eaLnBrk="1" hangingPunct="1"/>
            <a:r>
              <a:rPr lang="en-US">
                <a:sym typeface="Symbol" pitchFamily="18" charset="2"/>
              </a:rPr>
              <a:t>For facet f of </a:t>
            </a:r>
            <a:r>
              <a:rPr lang="en-US"/>
              <a:t>CH(</a:t>
            </a:r>
            <a:r>
              <a:rPr lang="en-US">
                <a:sym typeface="Symbol" pitchFamily="18" charset="2"/>
              </a:rPr>
              <a:t>P</a:t>
            </a:r>
            <a:r>
              <a:rPr lang="en-US" baseline="-25000">
                <a:sym typeface="Symbol" pitchFamily="18" charset="2"/>
              </a:rPr>
              <a:t>k</a:t>
            </a:r>
            <a:r>
              <a:rPr lang="en-US">
                <a:sym typeface="Symbol" pitchFamily="18" charset="2"/>
              </a:rPr>
              <a:t>) and any point  pP - P</a:t>
            </a:r>
            <a:r>
              <a:rPr lang="en-US" baseline="-25000">
                <a:sym typeface="Symbol" pitchFamily="18" charset="2"/>
              </a:rPr>
              <a:t>k</a:t>
            </a:r>
            <a:r>
              <a:rPr lang="en-US">
                <a:sym typeface="Symbol" pitchFamily="18" charset="2"/>
              </a:rPr>
              <a:t>,   </a:t>
            </a:r>
          </a:p>
          <a:p>
            <a:pPr eaLnBrk="1" hangingPunct="1"/>
            <a:r>
              <a:rPr lang="en-US" b="1">
                <a:sym typeface="Symbol" pitchFamily="18" charset="2"/>
              </a:rPr>
              <a:t>(f,p) is a </a:t>
            </a:r>
            <a:r>
              <a:rPr lang="en-US" b="1">
                <a:solidFill>
                  <a:srgbClr val="CC0000"/>
                </a:solidFill>
                <a:sym typeface="Symbol" pitchFamily="18" charset="2"/>
              </a:rPr>
              <a:t>conflict pair</a:t>
            </a:r>
            <a:r>
              <a:rPr lang="en-US">
                <a:sym typeface="Symbol" pitchFamily="18" charset="2"/>
              </a:rPr>
              <a:t> if facet f of </a:t>
            </a:r>
            <a:r>
              <a:rPr lang="en-US"/>
              <a:t>CH(</a:t>
            </a:r>
            <a:r>
              <a:rPr lang="en-US">
                <a:sym typeface="Symbol" pitchFamily="18" charset="2"/>
              </a:rPr>
              <a:t>P</a:t>
            </a:r>
            <a:r>
              <a:rPr lang="en-US" baseline="-25000">
                <a:sym typeface="Symbol" pitchFamily="18" charset="2"/>
              </a:rPr>
              <a:t>k</a:t>
            </a:r>
            <a:r>
              <a:rPr lang="en-US">
                <a:sym typeface="Symbol" pitchFamily="18" charset="2"/>
              </a:rPr>
              <a:t>) is visible from p (i.e., p is beyond f w.r.t. </a:t>
            </a:r>
            <a:r>
              <a:rPr lang="en-US"/>
              <a:t>CH(</a:t>
            </a:r>
            <a:r>
              <a:rPr lang="en-US">
                <a:sym typeface="Symbol" pitchFamily="18" charset="2"/>
              </a:rPr>
              <a:t>P</a:t>
            </a:r>
            <a:r>
              <a:rPr lang="en-US" baseline="-25000">
                <a:sym typeface="Symbol" pitchFamily="18" charset="2"/>
              </a:rPr>
              <a:t>k</a:t>
            </a:r>
            <a:r>
              <a:rPr lang="en-US">
                <a:sym typeface="Symbol" pitchFamily="18" charset="2"/>
              </a:rPr>
              <a:t>)).</a:t>
            </a:r>
          </a:p>
          <a:p>
            <a:pPr eaLnBrk="1" hangingPunct="1"/>
            <a:r>
              <a:rPr lang="en-US" b="1">
                <a:sym typeface="Symbol" pitchFamily="18" charset="2"/>
              </a:rPr>
              <a:t>F</a:t>
            </a:r>
            <a:r>
              <a:rPr lang="en-US" b="1" baseline="-25000">
                <a:sym typeface="Symbol" pitchFamily="18" charset="2"/>
              </a:rPr>
              <a:t>conflict</a:t>
            </a:r>
            <a:r>
              <a:rPr lang="en-US" b="1">
                <a:sym typeface="Symbol" pitchFamily="18" charset="2"/>
              </a:rPr>
              <a:t>(p)</a:t>
            </a:r>
            <a:r>
              <a:rPr lang="en-US">
                <a:sym typeface="Symbol" pitchFamily="18" charset="2"/>
              </a:rPr>
              <a:t> = { f  | f is a facet of </a:t>
            </a:r>
            <a:r>
              <a:rPr lang="en-US"/>
              <a:t>CH</a:t>
            </a:r>
            <a:r>
              <a:rPr lang="en-US">
                <a:sym typeface="Symbol" pitchFamily="18" charset="2"/>
              </a:rPr>
              <a:t> in conflict with p }, pP - P</a:t>
            </a:r>
            <a:r>
              <a:rPr lang="en-US" baseline="-25000">
                <a:sym typeface="Symbol" pitchFamily="18" charset="2"/>
              </a:rPr>
              <a:t>k</a:t>
            </a:r>
            <a:r>
              <a:rPr lang="en-US">
                <a:sym typeface="Symbol" pitchFamily="18" charset="2"/>
              </a:rPr>
              <a:t>.</a:t>
            </a:r>
          </a:p>
          <a:p>
            <a:pPr eaLnBrk="1" hangingPunct="1"/>
            <a:r>
              <a:rPr lang="en-US" b="1">
                <a:sym typeface="Symbol" pitchFamily="18" charset="2"/>
              </a:rPr>
              <a:t>P</a:t>
            </a:r>
            <a:r>
              <a:rPr lang="en-US" b="1" baseline="-25000">
                <a:sym typeface="Symbol" pitchFamily="18" charset="2"/>
              </a:rPr>
              <a:t>conflict</a:t>
            </a:r>
            <a:r>
              <a:rPr lang="en-US" b="1">
                <a:sym typeface="Symbol" pitchFamily="18" charset="2"/>
              </a:rPr>
              <a:t>(f)</a:t>
            </a:r>
            <a:r>
              <a:rPr lang="en-US">
                <a:sym typeface="Symbol" pitchFamily="18" charset="2"/>
              </a:rPr>
              <a:t> = { p |  (p,f) is a conflict pair w.r.t. </a:t>
            </a:r>
            <a:r>
              <a:rPr lang="en-US"/>
              <a:t>current CH </a:t>
            </a:r>
            <a:r>
              <a:rPr lang="en-US">
                <a:sym typeface="Symbol" pitchFamily="18" charset="2"/>
              </a:rPr>
              <a:t>},  facet f of </a:t>
            </a:r>
            <a:r>
              <a:rPr lang="en-US"/>
              <a:t>current CH</a:t>
            </a:r>
            <a:endParaRPr lang="en-US">
              <a:sym typeface="Symbol" pitchFamily="18" charset="2"/>
            </a:endParaRPr>
          </a:p>
        </p:txBody>
      </p:sp>
      <p:sp>
        <p:nvSpPr>
          <p:cNvPr id="25604" name="Rectangle 34"/>
          <p:cNvSpPr>
            <a:spLocks noChangeArrowheads="1"/>
          </p:cNvSpPr>
          <p:nvPr/>
        </p:nvSpPr>
        <p:spPr bwMode="auto">
          <a:xfrm>
            <a:off x="5715000" y="3200400"/>
            <a:ext cx="2808288" cy="1011238"/>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ym typeface="Symbol" pitchFamily="18" charset="2"/>
              </a:rPr>
              <a:t>F</a:t>
            </a:r>
            <a:r>
              <a:rPr lang="en-US" baseline="-25000">
                <a:sym typeface="Symbol" pitchFamily="18" charset="2"/>
              </a:rPr>
              <a:t>conflict</a:t>
            </a:r>
            <a:r>
              <a:rPr lang="en-US">
                <a:sym typeface="Symbol" pitchFamily="18" charset="2"/>
              </a:rPr>
              <a:t>(p</a:t>
            </a:r>
            <a:r>
              <a:rPr lang="en-US" baseline="-25000">
                <a:sym typeface="Symbol" pitchFamily="18" charset="2"/>
              </a:rPr>
              <a:t>k</a:t>
            </a:r>
            <a:r>
              <a:rPr lang="en-US">
                <a:sym typeface="Symbol" pitchFamily="18" charset="2"/>
              </a:rPr>
              <a:t>) are the facets </a:t>
            </a:r>
          </a:p>
          <a:p>
            <a:r>
              <a:rPr lang="en-US">
                <a:sym typeface="Symbol" pitchFamily="18" charset="2"/>
              </a:rPr>
              <a:t>of </a:t>
            </a:r>
            <a:r>
              <a:rPr lang="en-US"/>
              <a:t>CH(</a:t>
            </a:r>
            <a:r>
              <a:rPr lang="en-US">
                <a:sym typeface="Symbol" pitchFamily="18" charset="2"/>
              </a:rPr>
              <a:t>P</a:t>
            </a:r>
            <a:r>
              <a:rPr lang="en-US" baseline="-25000">
                <a:sym typeface="Symbol" pitchFamily="18" charset="2"/>
              </a:rPr>
              <a:t>k-1</a:t>
            </a:r>
            <a:r>
              <a:rPr lang="en-US">
                <a:sym typeface="Symbol" pitchFamily="18" charset="2"/>
              </a:rPr>
              <a:t>) that must be </a:t>
            </a:r>
          </a:p>
          <a:p>
            <a:r>
              <a:rPr lang="en-US">
                <a:sym typeface="Symbol" pitchFamily="18" charset="2"/>
              </a:rPr>
              <a:t>removed when p</a:t>
            </a:r>
            <a:r>
              <a:rPr lang="en-US" baseline="-25000">
                <a:sym typeface="Symbol" pitchFamily="18" charset="2"/>
              </a:rPr>
              <a:t>k</a:t>
            </a:r>
            <a:r>
              <a:rPr lang="en-US">
                <a:sym typeface="Symbol" pitchFamily="18" charset="2"/>
              </a:rPr>
              <a:t> is inserted.</a:t>
            </a:r>
          </a:p>
        </p:txBody>
      </p:sp>
      <p:sp>
        <p:nvSpPr>
          <p:cNvPr id="25605" name="Line 57"/>
          <p:cNvSpPr>
            <a:spLocks noChangeShapeType="1"/>
          </p:cNvSpPr>
          <p:nvPr/>
        </p:nvSpPr>
        <p:spPr bwMode="auto">
          <a:xfrm flipV="1">
            <a:off x="1981200" y="3657600"/>
            <a:ext cx="2362200" cy="7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6" name="Line 58"/>
          <p:cNvSpPr>
            <a:spLocks noChangeShapeType="1"/>
          </p:cNvSpPr>
          <p:nvPr/>
        </p:nvSpPr>
        <p:spPr bwMode="auto">
          <a:xfrm>
            <a:off x="1981200" y="3733800"/>
            <a:ext cx="2286000" cy="990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7" name="Line 59"/>
          <p:cNvSpPr>
            <a:spLocks noChangeShapeType="1"/>
          </p:cNvSpPr>
          <p:nvPr/>
        </p:nvSpPr>
        <p:spPr bwMode="auto">
          <a:xfrm flipH="1">
            <a:off x="1981200" y="4191000"/>
            <a:ext cx="236220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8" name="Line 60"/>
          <p:cNvSpPr>
            <a:spLocks noChangeShapeType="1"/>
          </p:cNvSpPr>
          <p:nvPr/>
        </p:nvSpPr>
        <p:spPr bwMode="auto">
          <a:xfrm flipH="1">
            <a:off x="1981200" y="4267200"/>
            <a:ext cx="2286000" cy="1143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09" name="Line 61"/>
          <p:cNvSpPr>
            <a:spLocks noChangeShapeType="1"/>
          </p:cNvSpPr>
          <p:nvPr/>
        </p:nvSpPr>
        <p:spPr bwMode="auto">
          <a:xfrm flipH="1">
            <a:off x="1981200" y="4267200"/>
            <a:ext cx="2286000" cy="1676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0" name="Line 62"/>
          <p:cNvSpPr>
            <a:spLocks noChangeShapeType="1"/>
          </p:cNvSpPr>
          <p:nvPr/>
        </p:nvSpPr>
        <p:spPr bwMode="auto">
          <a:xfrm flipV="1">
            <a:off x="1981200" y="4800600"/>
            <a:ext cx="228600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1" name="Line 63"/>
          <p:cNvSpPr>
            <a:spLocks noChangeShapeType="1"/>
          </p:cNvSpPr>
          <p:nvPr/>
        </p:nvSpPr>
        <p:spPr bwMode="auto">
          <a:xfrm>
            <a:off x="1981200" y="5486400"/>
            <a:ext cx="228600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2" name="Line 64"/>
          <p:cNvSpPr>
            <a:spLocks noChangeShapeType="1"/>
          </p:cNvSpPr>
          <p:nvPr/>
        </p:nvSpPr>
        <p:spPr bwMode="auto">
          <a:xfrm flipV="1">
            <a:off x="1905000" y="5257800"/>
            <a:ext cx="23622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3" name="Line 65"/>
          <p:cNvSpPr>
            <a:spLocks noChangeShapeType="1"/>
          </p:cNvSpPr>
          <p:nvPr/>
        </p:nvSpPr>
        <p:spPr bwMode="auto">
          <a:xfrm flipV="1">
            <a:off x="1981200" y="5638800"/>
            <a:ext cx="2286000" cy="304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4" name="Line 66"/>
          <p:cNvSpPr>
            <a:spLocks noChangeShapeType="1"/>
          </p:cNvSpPr>
          <p:nvPr/>
        </p:nvSpPr>
        <p:spPr bwMode="auto">
          <a:xfrm>
            <a:off x="1981200" y="5943600"/>
            <a:ext cx="2286000" cy="304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15" name="Oval 45"/>
          <p:cNvSpPr>
            <a:spLocks noChangeArrowheads="1"/>
          </p:cNvSpPr>
          <p:nvPr/>
        </p:nvSpPr>
        <p:spPr bwMode="auto">
          <a:xfrm>
            <a:off x="1828800" y="3505200"/>
            <a:ext cx="336550" cy="3794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16" name="Oval 47"/>
          <p:cNvSpPr>
            <a:spLocks noChangeArrowheads="1"/>
          </p:cNvSpPr>
          <p:nvPr/>
        </p:nvSpPr>
        <p:spPr bwMode="auto">
          <a:xfrm>
            <a:off x="1828800" y="4648200"/>
            <a:ext cx="336550" cy="3794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17" name="Oval 48"/>
          <p:cNvSpPr>
            <a:spLocks noChangeArrowheads="1"/>
          </p:cNvSpPr>
          <p:nvPr/>
        </p:nvSpPr>
        <p:spPr bwMode="auto">
          <a:xfrm>
            <a:off x="1828800" y="5791200"/>
            <a:ext cx="336550" cy="3794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18" name="Oval 49"/>
          <p:cNvSpPr>
            <a:spLocks noChangeArrowheads="1"/>
          </p:cNvSpPr>
          <p:nvPr/>
        </p:nvSpPr>
        <p:spPr bwMode="auto">
          <a:xfrm>
            <a:off x="1828800" y="4114800"/>
            <a:ext cx="336550" cy="3794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19" name="Oval 50"/>
          <p:cNvSpPr>
            <a:spLocks noChangeArrowheads="1"/>
          </p:cNvSpPr>
          <p:nvPr/>
        </p:nvSpPr>
        <p:spPr bwMode="auto">
          <a:xfrm>
            <a:off x="1752600" y="5257800"/>
            <a:ext cx="357188" cy="417513"/>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solidFill>
                  <a:schemeClr val="bg1"/>
                </a:solidFill>
              </a:rPr>
              <a:t>p</a:t>
            </a:r>
          </a:p>
        </p:txBody>
      </p:sp>
      <p:sp>
        <p:nvSpPr>
          <p:cNvPr id="25620" name="Oval 51"/>
          <p:cNvSpPr>
            <a:spLocks noChangeArrowheads="1"/>
          </p:cNvSpPr>
          <p:nvPr/>
        </p:nvSpPr>
        <p:spPr bwMode="auto">
          <a:xfrm>
            <a:off x="4114800" y="3505200"/>
            <a:ext cx="352425" cy="395288"/>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21" name="Oval 52"/>
          <p:cNvSpPr>
            <a:spLocks noChangeArrowheads="1"/>
          </p:cNvSpPr>
          <p:nvPr/>
        </p:nvSpPr>
        <p:spPr bwMode="auto">
          <a:xfrm>
            <a:off x="4114800" y="4572000"/>
            <a:ext cx="352425" cy="395288"/>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22" name="Oval 53"/>
          <p:cNvSpPr>
            <a:spLocks noChangeArrowheads="1"/>
          </p:cNvSpPr>
          <p:nvPr/>
        </p:nvSpPr>
        <p:spPr bwMode="auto">
          <a:xfrm>
            <a:off x="4114800" y="5486400"/>
            <a:ext cx="352425" cy="395288"/>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23" name="Oval 54"/>
          <p:cNvSpPr>
            <a:spLocks noChangeArrowheads="1"/>
          </p:cNvSpPr>
          <p:nvPr/>
        </p:nvSpPr>
        <p:spPr bwMode="auto">
          <a:xfrm>
            <a:off x="4106863" y="5021263"/>
            <a:ext cx="352425" cy="395287"/>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24" name="Oval 55"/>
          <p:cNvSpPr>
            <a:spLocks noChangeArrowheads="1"/>
          </p:cNvSpPr>
          <p:nvPr/>
        </p:nvSpPr>
        <p:spPr bwMode="auto">
          <a:xfrm>
            <a:off x="4114800" y="4038600"/>
            <a:ext cx="374650" cy="433388"/>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solidFill>
                  <a:schemeClr val="bg1"/>
                </a:solidFill>
              </a:rPr>
              <a:t>f </a:t>
            </a:r>
          </a:p>
        </p:txBody>
      </p:sp>
      <p:sp>
        <p:nvSpPr>
          <p:cNvPr id="25625" name="Oval 56"/>
          <p:cNvSpPr>
            <a:spLocks noChangeArrowheads="1"/>
          </p:cNvSpPr>
          <p:nvPr/>
        </p:nvSpPr>
        <p:spPr bwMode="auto">
          <a:xfrm>
            <a:off x="4114800" y="6019800"/>
            <a:ext cx="352425" cy="395288"/>
          </a:xfrm>
          <a:prstGeom prst="ellipse">
            <a:avLst/>
          </a:prstGeom>
          <a:solidFill>
            <a:srgbClr val="CC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400">
                <a:solidFill>
                  <a:schemeClr val="bg1"/>
                </a:solidFill>
              </a:rPr>
              <a:t>  </a:t>
            </a:r>
          </a:p>
        </p:txBody>
      </p:sp>
      <p:sp>
        <p:nvSpPr>
          <p:cNvPr id="25626" name="Freeform 67"/>
          <p:cNvSpPr>
            <a:spLocks/>
          </p:cNvSpPr>
          <p:nvPr/>
        </p:nvSpPr>
        <p:spPr bwMode="auto">
          <a:xfrm>
            <a:off x="1123950" y="3887788"/>
            <a:ext cx="1300163" cy="2459037"/>
          </a:xfrm>
          <a:custGeom>
            <a:avLst/>
            <a:gdLst>
              <a:gd name="T0" fmla="*/ 304800 w 819"/>
              <a:gd name="T1" fmla="*/ 177800 h 1549"/>
              <a:gd name="T2" fmla="*/ 1162050 w 819"/>
              <a:gd name="T3" fmla="*/ 74612 h 1549"/>
              <a:gd name="T4" fmla="*/ 1135063 w 819"/>
              <a:gd name="T5" fmla="*/ 628650 h 1549"/>
              <a:gd name="T6" fmla="*/ 757238 w 819"/>
              <a:gd name="T7" fmla="*/ 712787 h 1549"/>
              <a:gd name="T8" fmla="*/ 536575 w 819"/>
              <a:gd name="T9" fmla="*/ 881062 h 1549"/>
              <a:gd name="T10" fmla="*/ 663575 w 819"/>
              <a:gd name="T11" fmla="*/ 1206500 h 1549"/>
              <a:gd name="T12" fmla="*/ 1177925 w 819"/>
              <a:gd name="T13" fmla="*/ 1470025 h 1549"/>
              <a:gd name="T14" fmla="*/ 1166813 w 819"/>
              <a:gd name="T15" fmla="*/ 2268537 h 1549"/>
              <a:gd name="T16" fmla="*/ 704850 w 819"/>
              <a:gd name="T17" fmla="*/ 2436812 h 1549"/>
              <a:gd name="T18" fmla="*/ 171450 w 819"/>
              <a:gd name="T19" fmla="*/ 2132012 h 1549"/>
              <a:gd name="T20" fmla="*/ 22225 w 819"/>
              <a:gd name="T21" fmla="*/ 828675 h 1549"/>
              <a:gd name="T22" fmla="*/ 304800 w 819"/>
              <a:gd name="T23" fmla="*/ 177800 h 15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9" h="1549">
                <a:moveTo>
                  <a:pt x="192" y="112"/>
                </a:moveTo>
                <a:cubicBezTo>
                  <a:pt x="320" y="32"/>
                  <a:pt x="645" y="0"/>
                  <a:pt x="732" y="47"/>
                </a:cubicBezTo>
                <a:cubicBezTo>
                  <a:pt x="819" y="94"/>
                  <a:pt x="757" y="329"/>
                  <a:pt x="715" y="396"/>
                </a:cubicBezTo>
                <a:cubicBezTo>
                  <a:pt x="673" y="463"/>
                  <a:pt x="540" y="422"/>
                  <a:pt x="477" y="449"/>
                </a:cubicBezTo>
                <a:cubicBezTo>
                  <a:pt x="414" y="476"/>
                  <a:pt x="348" y="503"/>
                  <a:pt x="338" y="555"/>
                </a:cubicBezTo>
                <a:cubicBezTo>
                  <a:pt x="328" y="607"/>
                  <a:pt x="351" y="698"/>
                  <a:pt x="418" y="760"/>
                </a:cubicBezTo>
                <a:cubicBezTo>
                  <a:pt x="485" y="822"/>
                  <a:pt x="689" y="815"/>
                  <a:pt x="742" y="926"/>
                </a:cubicBezTo>
                <a:cubicBezTo>
                  <a:pt x="795" y="1037"/>
                  <a:pt x="785" y="1328"/>
                  <a:pt x="735" y="1429"/>
                </a:cubicBezTo>
                <a:cubicBezTo>
                  <a:pt x="685" y="1530"/>
                  <a:pt x="548" y="1549"/>
                  <a:pt x="444" y="1535"/>
                </a:cubicBezTo>
                <a:cubicBezTo>
                  <a:pt x="340" y="1521"/>
                  <a:pt x="180" y="1512"/>
                  <a:pt x="108" y="1343"/>
                </a:cubicBezTo>
                <a:cubicBezTo>
                  <a:pt x="36" y="1174"/>
                  <a:pt x="0" y="727"/>
                  <a:pt x="14" y="522"/>
                </a:cubicBezTo>
                <a:cubicBezTo>
                  <a:pt x="28" y="317"/>
                  <a:pt x="155" y="197"/>
                  <a:pt x="192" y="112"/>
                </a:cubicBezTo>
                <a:close/>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27" name="Freeform 68"/>
          <p:cNvSpPr>
            <a:spLocks/>
          </p:cNvSpPr>
          <p:nvPr/>
        </p:nvSpPr>
        <p:spPr bwMode="auto">
          <a:xfrm>
            <a:off x="3392488" y="3932238"/>
            <a:ext cx="1446212" cy="2738437"/>
          </a:xfrm>
          <a:custGeom>
            <a:avLst/>
            <a:gdLst>
              <a:gd name="T0" fmla="*/ 233362 w 911"/>
              <a:gd name="T1" fmla="*/ 847725 h 1725"/>
              <a:gd name="T2" fmla="*/ 549275 w 911"/>
              <a:gd name="T3" fmla="*/ 247650 h 1725"/>
              <a:gd name="T4" fmla="*/ 895350 w 911"/>
              <a:gd name="T5" fmla="*/ 38100 h 1725"/>
              <a:gd name="T6" fmla="*/ 1327150 w 911"/>
              <a:gd name="T7" fmla="*/ 227012 h 1725"/>
              <a:gd name="T8" fmla="*/ 1284287 w 911"/>
              <a:gd name="T9" fmla="*/ 1404937 h 1725"/>
              <a:gd name="T10" fmla="*/ 569912 w 911"/>
              <a:gd name="T11" fmla="*/ 1554162 h 1725"/>
              <a:gd name="T12" fmla="*/ 517525 w 911"/>
              <a:gd name="T13" fmla="*/ 2024062 h 1725"/>
              <a:gd name="T14" fmla="*/ 1316037 w 911"/>
              <a:gd name="T15" fmla="*/ 2076450 h 1725"/>
              <a:gd name="T16" fmla="*/ 1255712 w 911"/>
              <a:gd name="T17" fmla="*/ 2697162 h 1725"/>
              <a:gd name="T18" fmla="*/ 169862 w 911"/>
              <a:gd name="T19" fmla="*/ 2328862 h 1725"/>
              <a:gd name="T20" fmla="*/ 233362 w 911"/>
              <a:gd name="T21" fmla="*/ 847725 h 17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11" h="1725">
                <a:moveTo>
                  <a:pt x="147" y="534"/>
                </a:moveTo>
                <a:cubicBezTo>
                  <a:pt x="187" y="316"/>
                  <a:pt x="276" y="241"/>
                  <a:pt x="346" y="156"/>
                </a:cubicBezTo>
                <a:cubicBezTo>
                  <a:pt x="416" y="71"/>
                  <a:pt x="482" y="26"/>
                  <a:pt x="564" y="24"/>
                </a:cubicBezTo>
                <a:cubicBezTo>
                  <a:pt x="646" y="22"/>
                  <a:pt x="795" y="0"/>
                  <a:pt x="836" y="143"/>
                </a:cubicBezTo>
                <a:cubicBezTo>
                  <a:pt x="877" y="286"/>
                  <a:pt x="888" y="746"/>
                  <a:pt x="809" y="885"/>
                </a:cubicBezTo>
                <a:cubicBezTo>
                  <a:pt x="730" y="1024"/>
                  <a:pt x="439" y="914"/>
                  <a:pt x="359" y="979"/>
                </a:cubicBezTo>
                <a:cubicBezTo>
                  <a:pt x="279" y="1044"/>
                  <a:pt x="248" y="1220"/>
                  <a:pt x="326" y="1275"/>
                </a:cubicBezTo>
                <a:cubicBezTo>
                  <a:pt x="404" y="1330"/>
                  <a:pt x="752" y="1237"/>
                  <a:pt x="829" y="1308"/>
                </a:cubicBezTo>
                <a:cubicBezTo>
                  <a:pt x="906" y="1379"/>
                  <a:pt x="911" y="1673"/>
                  <a:pt x="791" y="1699"/>
                </a:cubicBezTo>
                <a:cubicBezTo>
                  <a:pt x="671" y="1725"/>
                  <a:pt x="214" y="1661"/>
                  <a:pt x="107" y="1467"/>
                </a:cubicBezTo>
                <a:cubicBezTo>
                  <a:pt x="0" y="1273"/>
                  <a:pt x="107" y="744"/>
                  <a:pt x="147" y="534"/>
                </a:cubicBezTo>
                <a:close/>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5628" name="Rectangle 69"/>
          <p:cNvSpPr>
            <a:spLocks noChangeArrowheads="1"/>
          </p:cNvSpPr>
          <p:nvPr/>
        </p:nvSpPr>
        <p:spPr bwMode="auto">
          <a:xfrm>
            <a:off x="4495800" y="4648200"/>
            <a:ext cx="106362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CC0000"/>
                </a:solidFill>
                <a:sym typeface="Symbol" pitchFamily="18" charset="2"/>
              </a:rPr>
              <a:t>F</a:t>
            </a:r>
            <a:r>
              <a:rPr lang="en-US" b="1" baseline="-25000">
                <a:solidFill>
                  <a:srgbClr val="CC0000"/>
                </a:solidFill>
                <a:sym typeface="Symbol" pitchFamily="18" charset="2"/>
              </a:rPr>
              <a:t>conflict</a:t>
            </a:r>
            <a:r>
              <a:rPr lang="en-US" b="1">
                <a:solidFill>
                  <a:srgbClr val="CC0000"/>
                </a:solidFill>
                <a:sym typeface="Symbol" pitchFamily="18" charset="2"/>
              </a:rPr>
              <a:t>(p)</a:t>
            </a:r>
          </a:p>
        </p:txBody>
      </p:sp>
      <p:sp>
        <p:nvSpPr>
          <p:cNvPr id="25629" name="Rectangle 70"/>
          <p:cNvSpPr>
            <a:spLocks noChangeArrowheads="1"/>
          </p:cNvSpPr>
          <p:nvPr/>
        </p:nvSpPr>
        <p:spPr bwMode="auto">
          <a:xfrm>
            <a:off x="533400" y="4724400"/>
            <a:ext cx="101917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ym typeface="Symbol" pitchFamily="18" charset="2"/>
              </a:rPr>
              <a:t>P</a:t>
            </a:r>
            <a:r>
              <a:rPr lang="en-US" b="1" baseline="-25000">
                <a:sym typeface="Symbol" pitchFamily="18" charset="2"/>
              </a:rPr>
              <a:t>conflict</a:t>
            </a:r>
            <a:r>
              <a:rPr lang="en-US" b="1">
                <a:sym typeface="Symbol" pitchFamily="18" charset="2"/>
              </a:rPr>
              <a:t>(f)</a:t>
            </a:r>
          </a:p>
        </p:txBody>
      </p:sp>
      <p:sp>
        <p:nvSpPr>
          <p:cNvPr id="25630" name="Rectangle 71"/>
          <p:cNvSpPr>
            <a:spLocks noChangeArrowheads="1"/>
          </p:cNvSpPr>
          <p:nvPr/>
        </p:nvSpPr>
        <p:spPr bwMode="auto">
          <a:xfrm>
            <a:off x="1600200" y="3124200"/>
            <a:ext cx="7937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ym typeface="Symbol" pitchFamily="18" charset="2"/>
              </a:rPr>
              <a:t>points</a:t>
            </a:r>
          </a:p>
        </p:txBody>
      </p:sp>
      <p:sp>
        <p:nvSpPr>
          <p:cNvPr id="25631" name="Rectangle 72"/>
          <p:cNvSpPr>
            <a:spLocks noChangeArrowheads="1"/>
          </p:cNvSpPr>
          <p:nvPr/>
        </p:nvSpPr>
        <p:spPr bwMode="auto">
          <a:xfrm>
            <a:off x="3962400" y="3048000"/>
            <a:ext cx="77152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CC0000"/>
                </a:solidFill>
                <a:sym typeface="Symbol" pitchFamily="18" charset="2"/>
              </a:rPr>
              <a:t>facets</a:t>
            </a:r>
          </a:p>
        </p:txBody>
      </p:sp>
      <p:sp>
        <p:nvSpPr>
          <p:cNvPr id="25632" name="Rectangle 73"/>
          <p:cNvSpPr>
            <a:spLocks noChangeArrowheads="1"/>
          </p:cNvSpPr>
          <p:nvPr/>
        </p:nvSpPr>
        <p:spPr bwMode="auto">
          <a:xfrm>
            <a:off x="2667000" y="3124200"/>
            <a:ext cx="102076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chemeClr val="tx1"/>
                </a:solidFill>
                <a:sym typeface="Symbol" pitchFamily="18" charset="2"/>
              </a:rPr>
              <a:t>conflicts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eaLnBrk="1" hangingPunct="1"/>
            <a:r>
              <a:rPr lang="en-US" sz="2400" smtClean="0">
                <a:solidFill>
                  <a:schemeClr val="tx1"/>
                </a:solidFill>
                <a:latin typeface="Arial" pitchFamily="34" charset="0"/>
              </a:rPr>
              <a:t>How to Update the Conflict Graph G</a:t>
            </a:r>
            <a:endParaRPr lang="en-US" sz="2400" smtClean="0">
              <a:solidFill>
                <a:srgbClr val="FF3300"/>
              </a:solidFill>
              <a:latin typeface="Arial" pitchFamily="34" charset="0"/>
            </a:endParaRPr>
          </a:p>
        </p:txBody>
      </p:sp>
      <p:sp>
        <p:nvSpPr>
          <p:cNvPr id="26627" name="Text Box 33"/>
          <p:cNvSpPr txBox="1">
            <a:spLocks noChangeArrowheads="1"/>
          </p:cNvSpPr>
          <p:nvPr/>
        </p:nvSpPr>
        <p:spPr bwMode="auto">
          <a:xfrm>
            <a:off x="669925" y="993775"/>
            <a:ext cx="756602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t>Suppose insertion of </a:t>
            </a:r>
            <a:r>
              <a:rPr lang="en-US">
                <a:sym typeface="Symbol" pitchFamily="18" charset="2"/>
              </a:rPr>
              <a:t>p</a:t>
            </a:r>
            <a:r>
              <a:rPr lang="en-US" baseline="-25000">
                <a:sym typeface="Symbol" pitchFamily="18" charset="2"/>
              </a:rPr>
              <a:t>k</a:t>
            </a:r>
            <a:r>
              <a:rPr lang="en-US"/>
              <a:t> into CH(</a:t>
            </a:r>
            <a:r>
              <a:rPr lang="en-US">
                <a:sym typeface="Symbol" pitchFamily="18" charset="2"/>
              </a:rPr>
              <a:t>P</a:t>
            </a:r>
            <a:r>
              <a:rPr lang="en-US" baseline="-25000">
                <a:sym typeface="Symbol" pitchFamily="18" charset="2"/>
              </a:rPr>
              <a:t>k-1</a:t>
            </a:r>
            <a:r>
              <a:rPr lang="en-US">
                <a:sym typeface="Symbol" pitchFamily="18" charset="2"/>
              </a:rPr>
              <a:t>) </a:t>
            </a:r>
            <a:r>
              <a:rPr lang="en-US"/>
              <a:t>creates a new face f with the horizon edge e.</a:t>
            </a:r>
          </a:p>
        </p:txBody>
      </p:sp>
      <p:sp>
        <p:nvSpPr>
          <p:cNvPr id="26628" name="Freeform 34"/>
          <p:cNvSpPr>
            <a:spLocks/>
          </p:cNvSpPr>
          <p:nvPr/>
        </p:nvSpPr>
        <p:spPr bwMode="auto">
          <a:xfrm>
            <a:off x="6324600" y="1371600"/>
            <a:ext cx="1343025" cy="609600"/>
          </a:xfrm>
          <a:custGeom>
            <a:avLst/>
            <a:gdLst>
              <a:gd name="T0" fmla="*/ 0 w 846"/>
              <a:gd name="T1" fmla="*/ 49213 h 384"/>
              <a:gd name="T2" fmla="*/ 1343025 w 846"/>
              <a:gd name="T3" fmla="*/ 0 h 384"/>
              <a:gd name="T4" fmla="*/ 733425 w 846"/>
              <a:gd name="T5" fmla="*/ 609600 h 384"/>
              <a:gd name="T6" fmla="*/ 47625 w 846"/>
              <a:gd name="T7" fmla="*/ 381000 h 384"/>
              <a:gd name="T8" fmla="*/ 0 w 846"/>
              <a:gd name="T9" fmla="*/ 49213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6" h="384">
                <a:moveTo>
                  <a:pt x="0" y="31"/>
                </a:moveTo>
                <a:lnTo>
                  <a:pt x="846" y="0"/>
                </a:lnTo>
                <a:lnTo>
                  <a:pt x="462" y="384"/>
                </a:lnTo>
                <a:lnTo>
                  <a:pt x="30" y="240"/>
                </a:lnTo>
                <a:lnTo>
                  <a:pt x="0" y="31"/>
                </a:lnTo>
                <a:close/>
              </a:path>
            </a:pathLst>
          </a:custGeom>
          <a:noFill/>
          <a:ln w="1905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6629" name="Freeform 35" descr="Wide upward diagonal"/>
          <p:cNvSpPr>
            <a:spLocks/>
          </p:cNvSpPr>
          <p:nvPr/>
        </p:nvSpPr>
        <p:spPr bwMode="auto">
          <a:xfrm>
            <a:off x="7092950" y="1390650"/>
            <a:ext cx="1412875" cy="598488"/>
          </a:xfrm>
          <a:custGeom>
            <a:avLst/>
            <a:gdLst>
              <a:gd name="T0" fmla="*/ 577850 w 890"/>
              <a:gd name="T1" fmla="*/ 0 h 377"/>
              <a:gd name="T2" fmla="*/ 0 w 890"/>
              <a:gd name="T3" fmla="*/ 598488 h 377"/>
              <a:gd name="T4" fmla="*/ 1412875 w 890"/>
              <a:gd name="T5" fmla="*/ 590550 h 377"/>
              <a:gd name="T6" fmla="*/ 577850 w 890"/>
              <a:gd name="T7" fmla="*/ 0 h 3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90" h="377">
                <a:moveTo>
                  <a:pt x="364" y="0"/>
                </a:moveTo>
                <a:lnTo>
                  <a:pt x="0" y="377"/>
                </a:lnTo>
                <a:lnTo>
                  <a:pt x="890" y="372"/>
                </a:lnTo>
                <a:lnTo>
                  <a:pt x="364" y="0"/>
                </a:lnTo>
                <a:close/>
              </a:path>
            </a:pathLst>
          </a:custGeom>
          <a:pattFill prst="wdUpDiag">
            <a:fgClr>
              <a:srgbClr val="CCFF66"/>
            </a:fgClr>
            <a:bgClr>
              <a:srgbClr val="FFFFFF"/>
            </a:bgClr>
          </a:pattFill>
          <a:ln w="19050" cap="flat" cmpd="sng">
            <a:solidFill>
              <a:srgbClr val="CC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6630" name="Freeform 36"/>
          <p:cNvSpPr>
            <a:spLocks/>
          </p:cNvSpPr>
          <p:nvPr/>
        </p:nvSpPr>
        <p:spPr bwMode="auto">
          <a:xfrm>
            <a:off x="7058025" y="1978025"/>
            <a:ext cx="838200" cy="612775"/>
          </a:xfrm>
          <a:custGeom>
            <a:avLst/>
            <a:gdLst>
              <a:gd name="T0" fmla="*/ 0 w 528"/>
              <a:gd name="T1" fmla="*/ 3175 h 386"/>
              <a:gd name="T2" fmla="*/ 533400 w 528"/>
              <a:gd name="T3" fmla="*/ 612775 h 386"/>
              <a:gd name="T4" fmla="*/ 838200 w 528"/>
              <a:gd name="T5" fmla="*/ 384175 h 386"/>
              <a:gd name="T6" fmla="*/ 749300 w 528"/>
              <a:gd name="T7" fmla="*/ 0 h 38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386">
                <a:moveTo>
                  <a:pt x="0" y="2"/>
                </a:moveTo>
                <a:lnTo>
                  <a:pt x="336" y="386"/>
                </a:lnTo>
                <a:lnTo>
                  <a:pt x="528" y="242"/>
                </a:lnTo>
                <a:lnTo>
                  <a:pt x="472"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6631" name="Rectangle 37"/>
          <p:cNvSpPr>
            <a:spLocks noChangeArrowheads="1"/>
          </p:cNvSpPr>
          <p:nvPr/>
        </p:nvSpPr>
        <p:spPr bwMode="auto">
          <a:xfrm>
            <a:off x="8353425" y="1676400"/>
            <a:ext cx="48101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r>
              <a:rPr lang="en-US">
                <a:sym typeface="Symbol" pitchFamily="18" charset="2"/>
              </a:rPr>
              <a:t>p</a:t>
            </a:r>
            <a:r>
              <a:rPr lang="en-US" baseline="-25000">
                <a:sym typeface="Symbol" pitchFamily="18" charset="2"/>
              </a:rPr>
              <a:t>k</a:t>
            </a:r>
            <a:r>
              <a:rPr lang="en-US"/>
              <a:t> </a:t>
            </a:r>
          </a:p>
        </p:txBody>
      </p:sp>
      <p:sp>
        <p:nvSpPr>
          <p:cNvPr id="26632" name="Rectangle 38"/>
          <p:cNvSpPr>
            <a:spLocks noChangeArrowheads="1"/>
          </p:cNvSpPr>
          <p:nvPr/>
        </p:nvSpPr>
        <p:spPr bwMode="auto">
          <a:xfrm>
            <a:off x="6524625" y="1447800"/>
            <a:ext cx="376238"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r>
              <a:rPr lang="en-US">
                <a:sym typeface="Symbol" pitchFamily="18" charset="2"/>
              </a:rPr>
              <a:t>f</a:t>
            </a:r>
            <a:r>
              <a:rPr lang="en-US" baseline="-25000">
                <a:sym typeface="Symbol" pitchFamily="18" charset="2"/>
              </a:rPr>
              <a:t>1</a:t>
            </a:r>
            <a:endParaRPr lang="en-US"/>
          </a:p>
        </p:txBody>
      </p:sp>
      <p:sp>
        <p:nvSpPr>
          <p:cNvPr id="26633" name="Rectangle 39"/>
          <p:cNvSpPr>
            <a:spLocks noChangeArrowheads="1"/>
          </p:cNvSpPr>
          <p:nvPr/>
        </p:nvSpPr>
        <p:spPr bwMode="auto">
          <a:xfrm>
            <a:off x="7058025" y="1447800"/>
            <a:ext cx="411163"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r>
              <a:rPr lang="en-US">
                <a:sym typeface="Symbol" pitchFamily="18" charset="2"/>
              </a:rPr>
              <a:t>e</a:t>
            </a:r>
            <a:r>
              <a:rPr lang="en-US"/>
              <a:t> </a:t>
            </a:r>
          </a:p>
        </p:txBody>
      </p:sp>
      <p:sp>
        <p:nvSpPr>
          <p:cNvPr id="26634" name="Rectangle 40"/>
          <p:cNvSpPr>
            <a:spLocks noChangeArrowheads="1"/>
          </p:cNvSpPr>
          <p:nvPr/>
        </p:nvSpPr>
        <p:spPr bwMode="auto">
          <a:xfrm>
            <a:off x="7439025" y="2133600"/>
            <a:ext cx="376238"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CC0000"/>
                </a:solidFill>
              </a:rPr>
              <a:t> </a:t>
            </a:r>
            <a:r>
              <a:rPr lang="en-US">
                <a:solidFill>
                  <a:srgbClr val="CC0000"/>
                </a:solidFill>
                <a:sym typeface="Symbol" pitchFamily="18" charset="2"/>
              </a:rPr>
              <a:t>f</a:t>
            </a:r>
            <a:r>
              <a:rPr lang="en-US" baseline="-25000">
                <a:solidFill>
                  <a:srgbClr val="CC0000"/>
                </a:solidFill>
                <a:sym typeface="Symbol" pitchFamily="18" charset="2"/>
              </a:rPr>
              <a:t>2</a:t>
            </a:r>
            <a:endParaRPr lang="en-US">
              <a:solidFill>
                <a:srgbClr val="CC0000"/>
              </a:solidFill>
            </a:endParaRPr>
          </a:p>
        </p:txBody>
      </p:sp>
      <p:sp>
        <p:nvSpPr>
          <p:cNvPr id="26635" name="Rectangle 41"/>
          <p:cNvSpPr>
            <a:spLocks noChangeArrowheads="1"/>
          </p:cNvSpPr>
          <p:nvPr/>
        </p:nvSpPr>
        <p:spPr bwMode="auto">
          <a:xfrm>
            <a:off x="7820025" y="1600200"/>
            <a:ext cx="2984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CC0000"/>
                </a:solidFill>
              </a:rPr>
              <a:t> </a:t>
            </a:r>
            <a:r>
              <a:rPr lang="en-US">
                <a:solidFill>
                  <a:srgbClr val="CC0000"/>
                </a:solidFill>
                <a:sym typeface="Symbol" pitchFamily="18" charset="2"/>
              </a:rPr>
              <a:t>f</a:t>
            </a:r>
            <a:endParaRPr lang="en-US">
              <a:solidFill>
                <a:srgbClr val="CC0000"/>
              </a:solidFill>
            </a:endParaRPr>
          </a:p>
        </p:txBody>
      </p:sp>
      <p:sp>
        <p:nvSpPr>
          <p:cNvPr id="26636" name="Freeform 42"/>
          <p:cNvSpPr>
            <a:spLocks/>
          </p:cNvSpPr>
          <p:nvPr/>
        </p:nvSpPr>
        <p:spPr bwMode="auto">
          <a:xfrm>
            <a:off x="7667625" y="1371600"/>
            <a:ext cx="139700" cy="606425"/>
          </a:xfrm>
          <a:custGeom>
            <a:avLst/>
            <a:gdLst>
              <a:gd name="T0" fmla="*/ 139700 w 88"/>
              <a:gd name="T1" fmla="*/ 606425 h 382"/>
              <a:gd name="T2" fmla="*/ 0 w 88"/>
              <a:gd name="T3" fmla="*/ 0 h 382"/>
              <a:gd name="T4" fmla="*/ 0 60000 65536"/>
              <a:gd name="T5" fmla="*/ 0 60000 65536"/>
            </a:gdLst>
            <a:ahLst/>
            <a:cxnLst>
              <a:cxn ang="T4">
                <a:pos x="T0" y="T1"/>
              </a:cxn>
              <a:cxn ang="T5">
                <a:pos x="T2" y="T3"/>
              </a:cxn>
            </a:cxnLst>
            <a:rect l="0" t="0" r="r" b="b"/>
            <a:pathLst>
              <a:path w="88" h="382">
                <a:moveTo>
                  <a:pt x="88" y="382"/>
                </a:moveTo>
                <a:lnTo>
                  <a:pt x="0" y="0"/>
                </a:lnTo>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26637" name="Rectangle 43"/>
          <p:cNvSpPr>
            <a:spLocks noChangeArrowheads="1"/>
          </p:cNvSpPr>
          <p:nvPr/>
        </p:nvSpPr>
        <p:spPr bwMode="auto">
          <a:xfrm>
            <a:off x="2057400" y="1371600"/>
            <a:ext cx="4027488" cy="1066800"/>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sym typeface="Symbol" pitchFamily="18" charset="2"/>
              </a:rPr>
              <a:t>e = f</a:t>
            </a:r>
            <a:r>
              <a:rPr lang="en-US" sz="1800" baseline="-25000">
                <a:sym typeface="Symbol" pitchFamily="18" charset="2"/>
              </a:rPr>
              <a:t>1</a:t>
            </a:r>
            <a:r>
              <a:rPr lang="en-US" sz="1800">
                <a:sym typeface="Symbol" pitchFamily="18" charset="2"/>
              </a:rPr>
              <a:t>  f</a:t>
            </a:r>
            <a:r>
              <a:rPr lang="en-US" sz="1800" baseline="-25000">
                <a:sym typeface="Symbol" pitchFamily="18" charset="2"/>
              </a:rPr>
              <a:t>2</a:t>
            </a:r>
            <a:r>
              <a:rPr lang="en-US" sz="1800">
                <a:sym typeface="Symbol" pitchFamily="18" charset="2"/>
              </a:rPr>
              <a:t>  </a:t>
            </a:r>
            <a:br>
              <a:rPr lang="en-US" sz="1800">
                <a:sym typeface="Symbol" pitchFamily="18" charset="2"/>
              </a:rPr>
            </a:br>
            <a:r>
              <a:rPr lang="en-US" sz="1800">
                <a:sym typeface="Symbol" pitchFamily="18" charset="2"/>
              </a:rPr>
              <a:t>P</a:t>
            </a:r>
            <a:r>
              <a:rPr lang="en-US" sz="1800" baseline="-25000">
                <a:sym typeface="Symbol" pitchFamily="18" charset="2"/>
              </a:rPr>
              <a:t> </a:t>
            </a:r>
            <a:r>
              <a:rPr lang="en-US" sz="1800">
                <a:sym typeface="Symbol" pitchFamily="18" charset="2"/>
              </a:rPr>
              <a:t>(e) </a:t>
            </a:r>
            <a:r>
              <a:rPr lang="en-US" sz="2400">
                <a:sym typeface="Symbol" pitchFamily="18" charset="2"/>
              </a:rPr>
              <a:t></a:t>
            </a:r>
            <a:r>
              <a:rPr lang="en-US" sz="1800">
                <a:sym typeface="Symbol" pitchFamily="18" charset="2"/>
              </a:rPr>
              <a:t> P</a:t>
            </a:r>
            <a:r>
              <a:rPr lang="en-US" sz="1800" baseline="-25000">
                <a:sym typeface="Symbol" pitchFamily="18" charset="2"/>
              </a:rPr>
              <a:t>conflict</a:t>
            </a:r>
            <a:r>
              <a:rPr lang="en-US" sz="1800">
                <a:sym typeface="Symbol" pitchFamily="18" charset="2"/>
              </a:rPr>
              <a:t>(f</a:t>
            </a:r>
            <a:r>
              <a:rPr lang="en-US" sz="1800" baseline="-25000">
                <a:sym typeface="Symbol" pitchFamily="18" charset="2"/>
              </a:rPr>
              <a:t>1</a:t>
            </a:r>
            <a:r>
              <a:rPr lang="en-US" sz="1800">
                <a:sym typeface="Symbol" pitchFamily="18" charset="2"/>
              </a:rPr>
              <a:t>) </a:t>
            </a:r>
            <a:r>
              <a:rPr lang="en-US" sz="2000">
                <a:sym typeface="Symbol" pitchFamily="18" charset="2"/>
              </a:rPr>
              <a:t></a:t>
            </a:r>
            <a:r>
              <a:rPr lang="en-US"/>
              <a:t> </a:t>
            </a:r>
            <a:r>
              <a:rPr lang="en-US" sz="1800">
                <a:sym typeface="Symbol" pitchFamily="18" charset="2"/>
              </a:rPr>
              <a:t>P</a:t>
            </a:r>
            <a:r>
              <a:rPr lang="en-US" sz="1800" baseline="-25000">
                <a:sym typeface="Symbol" pitchFamily="18" charset="2"/>
              </a:rPr>
              <a:t>conflict</a:t>
            </a:r>
            <a:r>
              <a:rPr lang="en-US" sz="1800">
                <a:sym typeface="Symbol" pitchFamily="18" charset="2"/>
              </a:rPr>
              <a:t>(f</a:t>
            </a:r>
            <a:r>
              <a:rPr lang="en-US" sz="1800" baseline="-25000">
                <a:sym typeface="Symbol" pitchFamily="18" charset="2"/>
              </a:rPr>
              <a:t>2</a:t>
            </a:r>
            <a:r>
              <a:rPr lang="en-US" sz="1800">
                <a:sym typeface="Symbol" pitchFamily="18" charset="2"/>
              </a:rPr>
              <a:t>)</a:t>
            </a:r>
          </a:p>
          <a:p>
            <a:r>
              <a:rPr lang="en-US" sz="1800">
                <a:sym typeface="Symbol" pitchFamily="18" charset="2"/>
              </a:rPr>
              <a:t>  P</a:t>
            </a:r>
            <a:r>
              <a:rPr lang="en-US" sz="1800" baseline="-25000">
                <a:sym typeface="Symbol" pitchFamily="18" charset="2"/>
              </a:rPr>
              <a:t>conflict</a:t>
            </a:r>
            <a:r>
              <a:rPr lang="en-US" sz="1800">
                <a:sym typeface="Symbol" pitchFamily="18" charset="2"/>
              </a:rPr>
              <a:t>(f)  P(e)</a:t>
            </a:r>
          </a:p>
        </p:txBody>
      </p:sp>
      <p:sp>
        <p:nvSpPr>
          <p:cNvPr id="26638" name="Text Box 44"/>
          <p:cNvSpPr txBox="1">
            <a:spLocks noChangeArrowheads="1"/>
          </p:cNvSpPr>
          <p:nvPr/>
        </p:nvSpPr>
        <p:spPr bwMode="auto">
          <a:xfrm>
            <a:off x="762000" y="2819400"/>
            <a:ext cx="6978650" cy="2003425"/>
          </a:xfrm>
          <a:prstGeom prst="rect">
            <a:avLst/>
          </a:prstGeom>
          <a:noFill/>
          <a:ln w="12700">
            <a:solidFill>
              <a:srgbClr val="CC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solidFill>
                  <a:srgbClr val="CC0000"/>
                </a:solidFill>
              </a:rPr>
              <a:t>(a) For each new facet f do:</a:t>
            </a:r>
          </a:p>
          <a:p>
            <a:pPr eaLnBrk="1" hangingPunct="1"/>
            <a:r>
              <a:rPr lang="en-US">
                <a:solidFill>
                  <a:srgbClr val="CC0000"/>
                </a:solidFill>
              </a:rPr>
              <a:t>(b)       Insert node f in G</a:t>
            </a:r>
          </a:p>
          <a:p>
            <a:pPr eaLnBrk="1" hangingPunct="1"/>
            <a:r>
              <a:rPr lang="en-US">
                <a:solidFill>
                  <a:srgbClr val="CC0000"/>
                </a:solidFill>
              </a:rPr>
              <a:t>(c)        For each p </a:t>
            </a:r>
            <a:r>
              <a:rPr lang="en-US">
                <a:solidFill>
                  <a:srgbClr val="CC0000"/>
                </a:solidFill>
                <a:sym typeface="Symbol" pitchFamily="18" charset="2"/>
              </a:rPr>
              <a:t></a:t>
            </a:r>
            <a:r>
              <a:rPr lang="en-US">
                <a:solidFill>
                  <a:srgbClr val="CC0000"/>
                </a:solidFill>
              </a:rPr>
              <a:t> P(e)  s.t. f is visible from p, add conflict edge (p,f) to G</a:t>
            </a:r>
          </a:p>
          <a:p>
            <a:pPr eaLnBrk="1" hangingPunct="1"/>
            <a:r>
              <a:rPr lang="en-US">
                <a:solidFill>
                  <a:srgbClr val="CC0000"/>
                </a:solidFill>
              </a:rPr>
              <a:t>(d) Remove nodes corresponding to facets visible from </a:t>
            </a:r>
            <a:r>
              <a:rPr lang="en-US" sz="1800">
                <a:solidFill>
                  <a:srgbClr val="CC0000"/>
                </a:solidFill>
                <a:sym typeface="Symbol" pitchFamily="18" charset="2"/>
              </a:rPr>
              <a:t>p</a:t>
            </a:r>
            <a:r>
              <a:rPr lang="en-US" sz="1800" baseline="-25000">
                <a:solidFill>
                  <a:srgbClr val="CC0000"/>
                </a:solidFill>
                <a:sym typeface="Symbol" pitchFamily="18" charset="2"/>
              </a:rPr>
              <a:t>k </a:t>
            </a:r>
            <a:r>
              <a:rPr lang="en-US">
                <a:solidFill>
                  <a:srgbClr val="CC0000"/>
                </a:solidFill>
              </a:rPr>
              <a:t>(e.g., </a:t>
            </a:r>
            <a:r>
              <a:rPr lang="en-US" sz="1800">
                <a:solidFill>
                  <a:srgbClr val="CC0000"/>
                </a:solidFill>
                <a:sym typeface="Symbol" pitchFamily="18" charset="2"/>
              </a:rPr>
              <a:t>f</a:t>
            </a:r>
            <a:r>
              <a:rPr lang="en-US" sz="1800" baseline="-25000">
                <a:solidFill>
                  <a:srgbClr val="CC0000"/>
                </a:solidFill>
                <a:sym typeface="Symbol" pitchFamily="18" charset="2"/>
              </a:rPr>
              <a:t>2</a:t>
            </a:r>
            <a:r>
              <a:rPr lang="en-US">
                <a:solidFill>
                  <a:srgbClr val="CC0000"/>
                </a:solidFill>
              </a:rPr>
              <a:t> above)</a:t>
            </a:r>
            <a:br>
              <a:rPr lang="en-US">
                <a:solidFill>
                  <a:srgbClr val="CC0000"/>
                </a:solidFill>
              </a:rPr>
            </a:br>
            <a:r>
              <a:rPr lang="en-US">
                <a:solidFill>
                  <a:srgbClr val="CC0000"/>
                </a:solidFill>
              </a:rPr>
              <a:t>     and their incident edges</a:t>
            </a:r>
          </a:p>
          <a:p>
            <a:pPr eaLnBrk="1" hangingPunct="1"/>
            <a:r>
              <a:rPr lang="en-US">
                <a:solidFill>
                  <a:srgbClr val="CC0000"/>
                </a:solidFill>
              </a:rPr>
              <a:t>(e) Remove node </a:t>
            </a:r>
            <a:r>
              <a:rPr lang="en-US" sz="1800">
                <a:solidFill>
                  <a:srgbClr val="CC0000"/>
                </a:solidFill>
                <a:sym typeface="Symbol" pitchFamily="18" charset="2"/>
              </a:rPr>
              <a:t>p</a:t>
            </a:r>
            <a:r>
              <a:rPr lang="en-US" sz="1800" baseline="-25000">
                <a:solidFill>
                  <a:srgbClr val="CC0000"/>
                </a:solidFill>
                <a:sym typeface="Symbol" pitchFamily="18" charset="2"/>
              </a:rPr>
              <a:t>k</a:t>
            </a:r>
            <a:r>
              <a:rPr lang="en-US">
                <a:solidFill>
                  <a:srgbClr val="CC0000"/>
                </a:solidFill>
              </a:rPr>
              <a:t> from G and all its incident edges. </a:t>
            </a:r>
          </a:p>
        </p:txBody>
      </p:sp>
      <p:sp>
        <p:nvSpPr>
          <p:cNvPr id="26639" name="Text Box 45"/>
          <p:cNvSpPr txBox="1">
            <a:spLocks noChangeArrowheads="1"/>
          </p:cNvSpPr>
          <p:nvPr/>
        </p:nvSpPr>
        <p:spPr bwMode="auto">
          <a:xfrm>
            <a:off x="762000" y="5049838"/>
            <a:ext cx="8153400" cy="1344612"/>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t>Notes:</a:t>
            </a:r>
          </a:p>
          <a:p>
            <a:pPr eaLnBrk="1" hangingPunct="1"/>
            <a:r>
              <a:rPr lang="en-US"/>
              <a:t>In (d) all facets visible from </a:t>
            </a:r>
            <a:r>
              <a:rPr lang="en-US" sz="1800">
                <a:sym typeface="Symbol" pitchFamily="18" charset="2"/>
              </a:rPr>
              <a:t>p</a:t>
            </a:r>
            <a:r>
              <a:rPr lang="en-US" sz="1800" baseline="-25000">
                <a:sym typeface="Symbol" pitchFamily="18" charset="2"/>
              </a:rPr>
              <a:t>k</a:t>
            </a:r>
            <a:r>
              <a:rPr lang="en-US"/>
              <a:t> should be removed even those not incident to the horizon.</a:t>
            </a:r>
          </a:p>
          <a:p>
            <a:pPr eaLnBrk="1" hangingPunct="1"/>
            <a:r>
              <a:rPr lang="en-US"/>
              <a:t>In the figure above, if f is co-planar with </a:t>
            </a:r>
            <a:r>
              <a:rPr lang="en-US" sz="1800">
                <a:sym typeface="Symbol" pitchFamily="18" charset="2"/>
              </a:rPr>
              <a:t>f</a:t>
            </a:r>
            <a:r>
              <a:rPr lang="en-US" sz="1800" baseline="-25000">
                <a:sym typeface="Symbol" pitchFamily="18" charset="2"/>
              </a:rPr>
              <a:t>1</a:t>
            </a:r>
            <a:r>
              <a:rPr lang="en-US" sz="1800">
                <a:sym typeface="Symbol" pitchFamily="18" charset="2"/>
              </a:rPr>
              <a:t> </a:t>
            </a:r>
            <a:r>
              <a:rPr lang="en-US"/>
              <a:t>, simply extend </a:t>
            </a:r>
            <a:r>
              <a:rPr lang="en-US" sz="1800">
                <a:sym typeface="Symbol" pitchFamily="18" charset="2"/>
              </a:rPr>
              <a:t>f</a:t>
            </a:r>
            <a:r>
              <a:rPr lang="en-US" sz="1800" baseline="-25000">
                <a:sym typeface="Symbol" pitchFamily="18" charset="2"/>
              </a:rPr>
              <a:t>1</a:t>
            </a:r>
            <a:r>
              <a:rPr lang="en-US" sz="1800">
                <a:sym typeface="Symbol" pitchFamily="18" charset="2"/>
              </a:rPr>
              <a:t> </a:t>
            </a:r>
            <a:r>
              <a:rPr lang="en-US"/>
              <a:t>to include f.  </a:t>
            </a:r>
            <a:br>
              <a:rPr lang="en-US"/>
            </a:br>
            <a:r>
              <a:rPr lang="en-US"/>
              <a:t>In this case </a:t>
            </a:r>
            <a:r>
              <a:rPr lang="en-US" sz="1800">
                <a:sym typeface="Symbol" pitchFamily="18" charset="2"/>
              </a:rPr>
              <a:t>P</a:t>
            </a:r>
            <a:r>
              <a:rPr lang="en-US" sz="1800" baseline="-25000">
                <a:sym typeface="Symbol" pitchFamily="18" charset="2"/>
              </a:rPr>
              <a:t>conflict</a:t>
            </a:r>
            <a:r>
              <a:rPr lang="en-US" sz="1800">
                <a:sym typeface="Symbol" pitchFamily="18" charset="2"/>
              </a:rPr>
              <a:t>(f</a:t>
            </a:r>
            <a:r>
              <a:rPr lang="en-US" sz="1800" baseline="-25000">
                <a:sym typeface="Symbol" pitchFamily="18" charset="2"/>
              </a:rPr>
              <a:t>1</a:t>
            </a:r>
            <a:r>
              <a:rPr lang="en-US" sz="1800">
                <a:sym typeface="Symbol" pitchFamily="18" charset="2"/>
              </a:rPr>
              <a:t>) </a:t>
            </a:r>
            <a:r>
              <a:rPr lang="en-US"/>
              <a:t>remains as before (only point is removed in part (e)). </a:t>
            </a:r>
          </a:p>
        </p:txBody>
      </p:sp>
      <p:sp>
        <p:nvSpPr>
          <p:cNvPr id="26640" name="Rectangle 46"/>
          <p:cNvSpPr>
            <a:spLocks noChangeArrowheads="1"/>
          </p:cNvSpPr>
          <p:nvPr/>
        </p:nvSpPr>
        <p:spPr bwMode="auto">
          <a:xfrm>
            <a:off x="762000" y="1600200"/>
            <a:ext cx="1447800"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solidFill>
                  <a:srgbClr val="CC0000"/>
                </a:solidFill>
              </a:rPr>
              <a:t> What is </a:t>
            </a:r>
          </a:p>
          <a:p>
            <a:r>
              <a:rPr lang="en-US" sz="1800" b="1">
                <a:solidFill>
                  <a:srgbClr val="CC0000"/>
                </a:solidFill>
                <a:sym typeface="Symbol" pitchFamily="18" charset="2"/>
              </a:rPr>
              <a:t> P</a:t>
            </a:r>
            <a:r>
              <a:rPr lang="en-US" sz="1800" b="1" baseline="-25000">
                <a:solidFill>
                  <a:srgbClr val="CC0000"/>
                </a:solidFill>
                <a:sym typeface="Symbol" pitchFamily="18" charset="2"/>
              </a:rPr>
              <a:t>conflict</a:t>
            </a:r>
            <a:r>
              <a:rPr lang="en-US" sz="1800" b="1">
                <a:solidFill>
                  <a:srgbClr val="CC0000"/>
                </a:solidFill>
                <a:sym typeface="Symbol" pitchFamily="18" charset="2"/>
              </a:rPr>
              <a:t>(f)?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smtClean="0">
                <a:solidFill>
                  <a:schemeClr val="tx1"/>
                </a:solidFill>
                <a:latin typeface="Arial" pitchFamily="34" charset="0"/>
              </a:rPr>
              <a:t>Randomized Incremental 3D CH Algorithm</a:t>
            </a:r>
            <a:endParaRPr lang="en-US" sz="2400" smtClean="0">
              <a:solidFill>
                <a:srgbClr val="FF3300"/>
              </a:solidFill>
              <a:latin typeface="Arial" pitchFamily="34" charset="0"/>
            </a:endParaRPr>
          </a:p>
        </p:txBody>
      </p:sp>
      <p:sp>
        <p:nvSpPr>
          <p:cNvPr id="27651" name="Text Box 34"/>
          <p:cNvSpPr txBox="1">
            <a:spLocks noChangeArrowheads="1"/>
          </p:cNvSpPr>
          <p:nvPr/>
        </p:nvSpPr>
        <p:spPr bwMode="auto">
          <a:xfrm>
            <a:off x="990600" y="609600"/>
            <a:ext cx="3916363"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b="1">
                <a:solidFill>
                  <a:schemeClr val="tx1"/>
                </a:solidFill>
              </a:rPr>
              <a:t>Input:</a:t>
            </a:r>
            <a:r>
              <a:rPr lang="en-US" sz="1800">
                <a:solidFill>
                  <a:schemeClr val="accent2"/>
                </a:solidFill>
              </a:rPr>
              <a:t>     </a:t>
            </a:r>
            <a:r>
              <a:rPr lang="en-US" sz="1800"/>
              <a:t>P = { p</a:t>
            </a:r>
            <a:r>
              <a:rPr lang="en-US" sz="1800" baseline="-25000"/>
              <a:t>1</a:t>
            </a:r>
            <a:r>
              <a:rPr lang="en-US" sz="1800"/>
              <a:t> , p</a:t>
            </a:r>
            <a:r>
              <a:rPr lang="en-US" sz="1800" baseline="-25000"/>
              <a:t>2</a:t>
            </a:r>
            <a:r>
              <a:rPr lang="en-US" sz="1800"/>
              <a:t> , … , p</a:t>
            </a:r>
            <a:r>
              <a:rPr lang="en-US" sz="1800" baseline="-25000"/>
              <a:t>n</a:t>
            </a:r>
            <a:r>
              <a:rPr lang="en-US" sz="1800"/>
              <a:t> } </a:t>
            </a:r>
            <a:r>
              <a:rPr lang="en-US" sz="1800">
                <a:sym typeface="Symbol" pitchFamily="18" charset="2"/>
              </a:rPr>
              <a:t></a:t>
            </a:r>
            <a:r>
              <a:rPr lang="en-US" sz="1800"/>
              <a:t> </a:t>
            </a:r>
            <a:r>
              <a:rPr lang="en-US" sz="2000">
                <a:sym typeface="Symbol" pitchFamily="18" charset="2"/>
              </a:rPr>
              <a:t></a:t>
            </a:r>
            <a:r>
              <a:rPr lang="en-US" sz="2000" baseline="30000"/>
              <a:t>3</a:t>
            </a:r>
            <a:r>
              <a:rPr lang="en-US" sz="2000"/>
              <a:t> </a:t>
            </a:r>
          </a:p>
          <a:p>
            <a:pPr eaLnBrk="1" hangingPunct="1">
              <a:lnSpc>
                <a:spcPct val="100000"/>
              </a:lnSpc>
              <a:spcBef>
                <a:spcPct val="0"/>
              </a:spcBef>
            </a:pPr>
            <a:r>
              <a:rPr lang="en-US" sz="1800" b="1">
                <a:solidFill>
                  <a:schemeClr val="tx1"/>
                </a:solidFill>
              </a:rPr>
              <a:t>Output:</a:t>
            </a:r>
            <a:r>
              <a:rPr lang="en-US" sz="1800">
                <a:solidFill>
                  <a:schemeClr val="accent2"/>
                </a:solidFill>
              </a:rPr>
              <a:t>  </a:t>
            </a:r>
            <a:r>
              <a:rPr lang="en-US" sz="1800"/>
              <a:t>CH(P)</a:t>
            </a:r>
          </a:p>
        </p:txBody>
      </p:sp>
      <p:sp>
        <p:nvSpPr>
          <p:cNvPr id="27652" name="Text Box 35"/>
          <p:cNvSpPr txBox="1">
            <a:spLocks noChangeArrowheads="1"/>
          </p:cNvSpPr>
          <p:nvPr/>
        </p:nvSpPr>
        <p:spPr bwMode="auto">
          <a:xfrm>
            <a:off x="457200" y="1295400"/>
            <a:ext cx="8382000" cy="5489575"/>
          </a:xfrm>
          <a:prstGeom prst="rect">
            <a:avLst/>
          </a:prstGeom>
          <a:solidFill>
            <a:srgbClr val="FFCC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t>1.      Find 4 points </a:t>
            </a:r>
            <a:r>
              <a:rPr lang="en-US">
                <a:sym typeface="Symbol" pitchFamily="18" charset="2"/>
              </a:rPr>
              <a:t>p</a:t>
            </a:r>
            <a:r>
              <a:rPr lang="en-US" baseline="-25000">
                <a:sym typeface="Symbol" pitchFamily="18" charset="2"/>
              </a:rPr>
              <a:t>1</a:t>
            </a:r>
            <a:r>
              <a:rPr lang="en-US">
                <a:sym typeface="Symbol" pitchFamily="18" charset="2"/>
              </a:rPr>
              <a:t>, p</a:t>
            </a:r>
            <a:r>
              <a:rPr lang="en-US" baseline="-25000">
                <a:sym typeface="Symbol" pitchFamily="18" charset="2"/>
              </a:rPr>
              <a:t>2</a:t>
            </a:r>
            <a:r>
              <a:rPr lang="en-US">
                <a:sym typeface="Symbol" pitchFamily="18" charset="2"/>
              </a:rPr>
              <a:t>, p</a:t>
            </a:r>
            <a:r>
              <a:rPr lang="en-US" baseline="-25000">
                <a:sym typeface="Symbol" pitchFamily="18" charset="2"/>
              </a:rPr>
              <a:t>3</a:t>
            </a:r>
            <a:r>
              <a:rPr lang="en-US">
                <a:sym typeface="Symbol" pitchFamily="18" charset="2"/>
              </a:rPr>
              <a:t>, p</a:t>
            </a:r>
            <a:r>
              <a:rPr lang="en-US" baseline="-25000">
                <a:sym typeface="Symbol" pitchFamily="18" charset="2"/>
              </a:rPr>
              <a:t>4</a:t>
            </a:r>
            <a:r>
              <a:rPr lang="en-US">
                <a:sym typeface="Symbol" pitchFamily="18" charset="2"/>
              </a:rPr>
              <a:t> in P that form a tetrahedron (i.e., are not co-planar)</a:t>
            </a:r>
          </a:p>
          <a:p>
            <a:pPr eaLnBrk="1" hangingPunct="1">
              <a:lnSpc>
                <a:spcPct val="100000"/>
              </a:lnSpc>
              <a:spcBef>
                <a:spcPct val="0"/>
              </a:spcBef>
            </a:pPr>
            <a:r>
              <a:rPr lang="en-US">
                <a:sym typeface="Symbol" pitchFamily="18" charset="2"/>
              </a:rPr>
              <a:t>2.      C  CH({p</a:t>
            </a:r>
            <a:r>
              <a:rPr lang="en-US" baseline="-25000">
                <a:sym typeface="Symbol" pitchFamily="18" charset="2"/>
              </a:rPr>
              <a:t>1</a:t>
            </a:r>
            <a:r>
              <a:rPr lang="en-US">
                <a:sym typeface="Symbol" pitchFamily="18" charset="2"/>
              </a:rPr>
              <a:t>, p</a:t>
            </a:r>
            <a:r>
              <a:rPr lang="en-US" baseline="-25000">
                <a:sym typeface="Symbol" pitchFamily="18" charset="2"/>
              </a:rPr>
              <a:t>2</a:t>
            </a:r>
            <a:r>
              <a:rPr lang="en-US">
                <a:sym typeface="Symbol" pitchFamily="18" charset="2"/>
              </a:rPr>
              <a:t>, p</a:t>
            </a:r>
            <a:r>
              <a:rPr lang="en-US" baseline="-25000">
                <a:sym typeface="Symbol" pitchFamily="18" charset="2"/>
              </a:rPr>
              <a:t>3</a:t>
            </a:r>
            <a:r>
              <a:rPr lang="en-US">
                <a:sym typeface="Symbol" pitchFamily="18" charset="2"/>
              </a:rPr>
              <a:t>, p</a:t>
            </a:r>
            <a:r>
              <a:rPr lang="en-US" baseline="-25000">
                <a:sym typeface="Symbol" pitchFamily="18" charset="2"/>
              </a:rPr>
              <a:t>4</a:t>
            </a:r>
            <a:r>
              <a:rPr lang="en-US">
                <a:sym typeface="Symbol" pitchFamily="18" charset="2"/>
              </a:rPr>
              <a:t>})</a:t>
            </a:r>
          </a:p>
          <a:p>
            <a:pPr eaLnBrk="1" hangingPunct="1">
              <a:lnSpc>
                <a:spcPct val="100000"/>
              </a:lnSpc>
              <a:spcBef>
                <a:spcPct val="0"/>
              </a:spcBef>
              <a:buFontTx/>
              <a:buAutoNum type="arabicPeriod" startAt="3"/>
            </a:pPr>
            <a:r>
              <a:rPr lang="en-US">
                <a:sym typeface="Symbol" pitchFamily="18" charset="2"/>
              </a:rPr>
              <a:t> Randomly permute (p</a:t>
            </a:r>
            <a:r>
              <a:rPr lang="en-US" baseline="-25000">
                <a:sym typeface="Symbol" pitchFamily="18" charset="2"/>
              </a:rPr>
              <a:t>5</a:t>
            </a:r>
            <a:r>
              <a:rPr lang="en-US">
                <a:sym typeface="Symbol" pitchFamily="18" charset="2"/>
              </a:rPr>
              <a:t>, p</a:t>
            </a:r>
            <a:r>
              <a:rPr lang="en-US" baseline="-25000">
                <a:sym typeface="Symbol" pitchFamily="18" charset="2"/>
              </a:rPr>
              <a:t>6</a:t>
            </a:r>
            <a:r>
              <a:rPr lang="en-US">
                <a:sym typeface="Symbol" pitchFamily="18" charset="2"/>
              </a:rPr>
              <a:t>, … , p</a:t>
            </a:r>
            <a:r>
              <a:rPr lang="en-US" baseline="-25000">
                <a:sym typeface="Symbol" pitchFamily="18" charset="2"/>
              </a:rPr>
              <a:t>n</a:t>
            </a:r>
            <a:r>
              <a:rPr lang="en-US">
                <a:sym typeface="Symbol" pitchFamily="18" charset="2"/>
              </a:rPr>
              <a:t>)</a:t>
            </a:r>
          </a:p>
          <a:p>
            <a:pPr eaLnBrk="1" hangingPunct="1">
              <a:lnSpc>
                <a:spcPct val="100000"/>
              </a:lnSpc>
              <a:spcBef>
                <a:spcPct val="0"/>
              </a:spcBef>
              <a:buFontTx/>
              <a:buAutoNum type="arabicPeriod" startAt="3"/>
            </a:pPr>
            <a:r>
              <a:rPr lang="en-US">
                <a:sym typeface="Symbol" pitchFamily="18" charset="2"/>
              </a:rPr>
              <a:t> Initialize conflict graph G with all visible pairs (p</a:t>
            </a:r>
            <a:r>
              <a:rPr lang="en-US" baseline="-25000">
                <a:sym typeface="Symbol" pitchFamily="18" charset="2"/>
              </a:rPr>
              <a:t>k</a:t>
            </a:r>
            <a:r>
              <a:rPr lang="en-US">
                <a:sym typeface="Symbol" pitchFamily="18" charset="2"/>
              </a:rPr>
              <a:t>,f), where f is a facet of C, k&gt;4</a:t>
            </a:r>
          </a:p>
          <a:p>
            <a:pPr eaLnBrk="1" hangingPunct="1">
              <a:lnSpc>
                <a:spcPct val="100000"/>
              </a:lnSpc>
              <a:spcBef>
                <a:spcPct val="0"/>
              </a:spcBef>
              <a:buFontTx/>
              <a:buAutoNum type="arabicPeriod" startAt="3"/>
            </a:pPr>
            <a:r>
              <a:rPr lang="en-US">
                <a:sym typeface="Symbol" pitchFamily="18" charset="2"/>
              </a:rPr>
              <a:t> </a:t>
            </a:r>
            <a:r>
              <a:rPr lang="en-US" b="1">
                <a:solidFill>
                  <a:schemeClr val="tx1"/>
                </a:solidFill>
              </a:rPr>
              <a:t>for</a:t>
            </a:r>
            <a:r>
              <a:rPr lang="en-US">
                <a:solidFill>
                  <a:schemeClr val="accent2"/>
                </a:solidFill>
              </a:rPr>
              <a:t>  k </a:t>
            </a:r>
            <a:r>
              <a:rPr lang="en-US">
                <a:sym typeface="Symbol" pitchFamily="18" charset="2"/>
              </a:rPr>
              <a:t></a:t>
            </a:r>
            <a:r>
              <a:rPr lang="en-US">
                <a:solidFill>
                  <a:schemeClr val="accent2"/>
                </a:solidFill>
              </a:rPr>
              <a:t> 5 .. n  </a:t>
            </a:r>
            <a:r>
              <a:rPr lang="en-US" b="1">
                <a:solidFill>
                  <a:schemeClr val="tx1"/>
                </a:solidFill>
              </a:rPr>
              <a:t>do        </a:t>
            </a:r>
            <a:r>
              <a:rPr lang="en-US">
                <a:solidFill>
                  <a:srgbClr val="CC0000"/>
                </a:solidFill>
                <a:latin typeface="Times New Roman" pitchFamily="18" charset="0"/>
              </a:rPr>
              <a:t>(* insert </a:t>
            </a:r>
            <a:r>
              <a:rPr lang="en-US">
                <a:solidFill>
                  <a:srgbClr val="CC0000"/>
                </a:solidFill>
                <a:sym typeface="Symbol" pitchFamily="18" charset="2"/>
              </a:rPr>
              <a:t>p</a:t>
            </a:r>
            <a:r>
              <a:rPr lang="en-US" baseline="-25000">
                <a:solidFill>
                  <a:srgbClr val="CC0000"/>
                </a:solidFill>
                <a:sym typeface="Symbol" pitchFamily="18" charset="2"/>
              </a:rPr>
              <a:t>k</a:t>
            </a:r>
            <a:r>
              <a:rPr lang="en-US">
                <a:solidFill>
                  <a:srgbClr val="CC0000"/>
                </a:solidFill>
                <a:latin typeface="Times New Roman" pitchFamily="18" charset="0"/>
              </a:rPr>
              <a:t> into C   *)</a:t>
            </a:r>
            <a:r>
              <a:rPr lang="en-US"/>
              <a:t> </a:t>
            </a:r>
          </a:p>
          <a:p>
            <a:pPr eaLnBrk="1" hangingPunct="1">
              <a:lnSpc>
                <a:spcPct val="100000"/>
              </a:lnSpc>
              <a:spcBef>
                <a:spcPct val="0"/>
              </a:spcBef>
              <a:buFontTx/>
              <a:buAutoNum type="arabicPeriod" startAt="3"/>
            </a:pPr>
            <a:r>
              <a:rPr lang="en-US"/>
              <a:t>       </a:t>
            </a:r>
            <a:r>
              <a:rPr lang="en-US" b="1">
                <a:solidFill>
                  <a:schemeClr val="tx1"/>
                </a:solidFill>
              </a:rPr>
              <a:t>if</a:t>
            </a:r>
            <a:r>
              <a:rPr lang="en-US"/>
              <a:t>  </a:t>
            </a:r>
            <a:r>
              <a:rPr lang="en-US">
                <a:sym typeface="Symbol" pitchFamily="18" charset="2"/>
              </a:rPr>
              <a:t>F</a:t>
            </a:r>
            <a:r>
              <a:rPr lang="en-US" baseline="-25000">
                <a:sym typeface="Symbol" pitchFamily="18" charset="2"/>
              </a:rPr>
              <a:t>conflict</a:t>
            </a:r>
            <a:r>
              <a:rPr lang="en-US">
                <a:sym typeface="Symbol" pitchFamily="18" charset="2"/>
              </a:rPr>
              <a:t>(p</a:t>
            </a:r>
            <a:r>
              <a:rPr lang="en-US" baseline="-25000">
                <a:sym typeface="Symbol" pitchFamily="18" charset="2"/>
              </a:rPr>
              <a:t>k</a:t>
            </a:r>
            <a:r>
              <a:rPr lang="en-US"/>
              <a:t>) </a:t>
            </a:r>
            <a:r>
              <a:rPr lang="en-US">
                <a:solidFill>
                  <a:schemeClr val="accent2"/>
                </a:solidFill>
                <a:sym typeface="Symbol" pitchFamily="18" charset="2"/>
              </a:rPr>
              <a:t></a:t>
            </a:r>
            <a:r>
              <a:rPr lang="en-US">
                <a:sym typeface="Symbol" pitchFamily="18" charset="2"/>
              </a:rPr>
              <a:t> </a:t>
            </a:r>
            <a:r>
              <a:rPr lang="en-US">
                <a:solidFill>
                  <a:schemeClr val="accent2"/>
                </a:solidFill>
              </a:rPr>
              <a:t>  </a:t>
            </a:r>
            <a:r>
              <a:rPr lang="en-US" b="1">
                <a:solidFill>
                  <a:schemeClr val="tx1"/>
                </a:solidFill>
              </a:rPr>
              <a:t>then do</a:t>
            </a:r>
            <a:r>
              <a:rPr lang="en-US"/>
              <a:t>  </a:t>
            </a:r>
          </a:p>
          <a:p>
            <a:pPr eaLnBrk="1" hangingPunct="1">
              <a:lnSpc>
                <a:spcPct val="100000"/>
              </a:lnSpc>
              <a:spcBef>
                <a:spcPct val="0"/>
              </a:spcBef>
              <a:buFontTx/>
              <a:buAutoNum type="arabicPeriod" startAt="3"/>
            </a:pPr>
            <a:r>
              <a:rPr lang="en-US"/>
              <a:t>              delete f from C,   </a:t>
            </a:r>
            <a:r>
              <a:rPr lang="en-US">
                <a:sym typeface="Symbol" pitchFamily="18" charset="2"/>
              </a:rPr>
              <a:t>fF</a:t>
            </a:r>
            <a:r>
              <a:rPr lang="en-US" baseline="-25000">
                <a:sym typeface="Symbol" pitchFamily="18" charset="2"/>
              </a:rPr>
              <a:t>conflict</a:t>
            </a:r>
            <a:r>
              <a:rPr lang="en-US">
                <a:sym typeface="Symbol" pitchFamily="18" charset="2"/>
              </a:rPr>
              <a:t>(p</a:t>
            </a:r>
            <a:r>
              <a:rPr lang="en-US" baseline="-25000">
                <a:sym typeface="Symbol" pitchFamily="18" charset="2"/>
              </a:rPr>
              <a:t>k</a:t>
            </a:r>
            <a:r>
              <a:rPr lang="en-US"/>
              <a:t>) </a:t>
            </a:r>
          </a:p>
          <a:p>
            <a:pPr eaLnBrk="1" hangingPunct="1">
              <a:lnSpc>
                <a:spcPct val="100000"/>
              </a:lnSpc>
              <a:spcBef>
                <a:spcPct val="0"/>
              </a:spcBef>
              <a:buFontTx/>
              <a:buAutoNum type="arabicPeriod" startAt="3"/>
            </a:pPr>
            <a:r>
              <a:rPr lang="en-US"/>
              <a:t>              </a:t>
            </a:r>
            <a:r>
              <a:rPr lang="en-US">
                <a:latin typeface="Lucida Calligraphy" pitchFamily="66" charset="0"/>
              </a:rPr>
              <a:t>L</a:t>
            </a:r>
            <a:r>
              <a:rPr lang="en-US"/>
              <a:t>  </a:t>
            </a:r>
            <a:r>
              <a:rPr lang="en-US">
                <a:sym typeface="Symbol" pitchFamily="18" charset="2"/>
              </a:rPr>
              <a:t> list of horizon edges of C w.r.t. p</a:t>
            </a:r>
            <a:r>
              <a:rPr lang="en-US" baseline="-25000">
                <a:sym typeface="Symbol" pitchFamily="18" charset="2"/>
              </a:rPr>
              <a:t>k     </a:t>
            </a:r>
            <a:r>
              <a:rPr lang="en-US">
                <a:solidFill>
                  <a:srgbClr val="CC0000"/>
                </a:solidFill>
                <a:latin typeface="Times New Roman" pitchFamily="18" charset="0"/>
              </a:rPr>
              <a:t>(* traverse </a:t>
            </a:r>
            <a:r>
              <a:rPr lang="en-US">
                <a:solidFill>
                  <a:srgbClr val="CC0000"/>
                </a:solidFill>
                <a:sym typeface="Symbol" pitchFamily="18" charset="2"/>
              </a:rPr>
              <a:t>f</a:t>
            </a:r>
            <a:r>
              <a:rPr lang="en-US">
                <a:solidFill>
                  <a:srgbClr val="CC0000"/>
                </a:solidFill>
              </a:rPr>
              <a:t> </a:t>
            </a:r>
            <a:r>
              <a:rPr lang="en-US">
                <a:solidFill>
                  <a:srgbClr val="CC0000"/>
                </a:solidFill>
                <a:sym typeface="Symbol" pitchFamily="18" charset="2"/>
              </a:rPr>
              <a:t>F</a:t>
            </a:r>
            <a:r>
              <a:rPr lang="en-US" baseline="-25000">
                <a:solidFill>
                  <a:srgbClr val="CC0000"/>
                </a:solidFill>
                <a:sym typeface="Symbol" pitchFamily="18" charset="2"/>
              </a:rPr>
              <a:t>conflict</a:t>
            </a:r>
            <a:r>
              <a:rPr lang="en-US">
                <a:solidFill>
                  <a:srgbClr val="CC0000"/>
                </a:solidFill>
                <a:sym typeface="Symbol" pitchFamily="18" charset="2"/>
              </a:rPr>
              <a:t>(p</a:t>
            </a:r>
            <a:r>
              <a:rPr lang="en-US" baseline="-25000">
                <a:solidFill>
                  <a:srgbClr val="CC0000"/>
                </a:solidFill>
                <a:sym typeface="Symbol" pitchFamily="18" charset="2"/>
              </a:rPr>
              <a:t>k</a:t>
            </a:r>
            <a:r>
              <a:rPr lang="en-US">
                <a:solidFill>
                  <a:srgbClr val="CC0000"/>
                </a:solidFill>
              </a:rPr>
              <a:t>)  *)</a:t>
            </a:r>
            <a:r>
              <a:rPr lang="en-US" baseline="-25000">
                <a:solidFill>
                  <a:srgbClr val="CC0000"/>
                </a:solidFill>
                <a:sym typeface="Symbol" pitchFamily="18" charset="2"/>
              </a:rPr>
              <a:t> </a:t>
            </a:r>
          </a:p>
          <a:p>
            <a:pPr eaLnBrk="1" hangingPunct="1">
              <a:lnSpc>
                <a:spcPct val="100000"/>
              </a:lnSpc>
              <a:spcBef>
                <a:spcPct val="0"/>
              </a:spcBef>
              <a:buFontTx/>
              <a:buAutoNum type="arabicPeriod" startAt="3"/>
            </a:pPr>
            <a:r>
              <a:rPr lang="en-US" baseline="-25000">
                <a:sym typeface="Symbol" pitchFamily="18" charset="2"/>
              </a:rPr>
              <a:t>                     </a:t>
            </a:r>
            <a:r>
              <a:rPr lang="en-US" b="1">
                <a:solidFill>
                  <a:schemeClr val="tx1"/>
                </a:solidFill>
              </a:rPr>
              <a:t>for</a:t>
            </a:r>
            <a:r>
              <a:rPr lang="en-US">
                <a:solidFill>
                  <a:schemeClr val="accent2"/>
                </a:solidFill>
              </a:rPr>
              <a:t>  </a:t>
            </a:r>
            <a:r>
              <a:rPr lang="en-US">
                <a:sym typeface="Symbol" pitchFamily="18" charset="2"/>
              </a:rPr>
              <a:t>e </a:t>
            </a:r>
            <a:r>
              <a:rPr lang="en-US"/>
              <a:t> </a:t>
            </a:r>
            <a:r>
              <a:rPr lang="en-US">
                <a:latin typeface="Lucida Calligraphy" pitchFamily="66" charset="0"/>
              </a:rPr>
              <a:t>L</a:t>
            </a:r>
            <a:r>
              <a:rPr lang="en-US"/>
              <a:t> </a:t>
            </a:r>
            <a:r>
              <a:rPr lang="en-US">
                <a:sym typeface="Symbol" pitchFamily="18" charset="2"/>
              </a:rPr>
              <a:t> </a:t>
            </a:r>
            <a:r>
              <a:rPr lang="en-US" b="1">
                <a:solidFill>
                  <a:schemeClr val="tx1"/>
                </a:solidFill>
              </a:rPr>
              <a:t>do </a:t>
            </a:r>
            <a:r>
              <a:rPr lang="en-US"/>
              <a:t> </a:t>
            </a:r>
          </a:p>
          <a:p>
            <a:pPr eaLnBrk="1" hangingPunct="1">
              <a:lnSpc>
                <a:spcPct val="100000"/>
              </a:lnSpc>
              <a:spcBef>
                <a:spcPct val="0"/>
              </a:spcBef>
              <a:buFontTx/>
              <a:buAutoNum type="arabicPeriod" startAt="3"/>
            </a:pPr>
            <a:r>
              <a:rPr lang="en-US"/>
              <a:t>                       create the new facet f = CH(e,</a:t>
            </a:r>
            <a:r>
              <a:rPr lang="en-US">
                <a:sym typeface="Symbol" pitchFamily="18" charset="2"/>
              </a:rPr>
              <a:t> p</a:t>
            </a:r>
            <a:r>
              <a:rPr lang="en-US" baseline="-25000">
                <a:sym typeface="Symbol" pitchFamily="18" charset="2"/>
              </a:rPr>
              <a:t>k</a:t>
            </a:r>
            <a:r>
              <a:rPr lang="en-US"/>
              <a:t>)   </a:t>
            </a:r>
            <a:r>
              <a:rPr lang="en-US">
                <a:solidFill>
                  <a:srgbClr val="CC0000"/>
                </a:solidFill>
                <a:latin typeface="Times New Roman" pitchFamily="18" charset="0"/>
              </a:rPr>
              <a:t>(* or extend old one if co-planar *) </a:t>
            </a:r>
            <a:endParaRPr lang="en-US"/>
          </a:p>
          <a:p>
            <a:pPr eaLnBrk="1" hangingPunct="1">
              <a:lnSpc>
                <a:spcPct val="100000"/>
              </a:lnSpc>
              <a:spcBef>
                <a:spcPct val="0"/>
              </a:spcBef>
              <a:buFontTx/>
              <a:buAutoNum type="arabicPeriod" startAt="3"/>
            </a:pPr>
            <a:r>
              <a:rPr lang="en-US"/>
              <a:t>                        </a:t>
            </a:r>
            <a:r>
              <a:rPr lang="en-US" b="1">
                <a:solidFill>
                  <a:schemeClr val="tx1"/>
                </a:solidFill>
              </a:rPr>
              <a:t>if</a:t>
            </a:r>
            <a:r>
              <a:rPr lang="en-US"/>
              <a:t>  </a:t>
            </a:r>
            <a:r>
              <a:rPr lang="en-US">
                <a:sym typeface="Symbol" pitchFamily="18" charset="2"/>
              </a:rPr>
              <a:t>f is not co-planar with old one </a:t>
            </a:r>
            <a:r>
              <a:rPr lang="en-US">
                <a:solidFill>
                  <a:schemeClr val="accent2"/>
                </a:solidFill>
              </a:rPr>
              <a:t>  </a:t>
            </a:r>
            <a:r>
              <a:rPr lang="en-US" b="1">
                <a:solidFill>
                  <a:schemeClr val="tx1"/>
                </a:solidFill>
              </a:rPr>
              <a:t>then do</a:t>
            </a:r>
            <a:r>
              <a:rPr lang="en-US"/>
              <a:t> </a:t>
            </a:r>
            <a:r>
              <a:rPr lang="en-US">
                <a:solidFill>
                  <a:srgbClr val="CC0000"/>
                </a:solidFill>
                <a:latin typeface="Times New Roman" pitchFamily="18" charset="0"/>
              </a:rPr>
              <a:t>(* determine conflicts for f *)</a:t>
            </a:r>
            <a:endParaRPr lang="en-US"/>
          </a:p>
          <a:p>
            <a:pPr eaLnBrk="1" hangingPunct="1">
              <a:lnSpc>
                <a:spcPct val="100000"/>
              </a:lnSpc>
              <a:spcBef>
                <a:spcPct val="0"/>
              </a:spcBef>
              <a:buFontTx/>
              <a:buAutoNum type="arabicPeriod" startAt="3"/>
            </a:pPr>
            <a:r>
              <a:rPr lang="en-US"/>
              <a:t>                                 create a new node f in G </a:t>
            </a:r>
          </a:p>
          <a:p>
            <a:pPr eaLnBrk="1" hangingPunct="1">
              <a:lnSpc>
                <a:spcPct val="100000"/>
              </a:lnSpc>
              <a:spcBef>
                <a:spcPct val="0"/>
              </a:spcBef>
              <a:buFontTx/>
              <a:buAutoNum type="arabicPeriod" startAt="3"/>
            </a:pPr>
            <a:r>
              <a:rPr lang="en-US"/>
              <a:t>                                 Let e = </a:t>
            </a:r>
            <a:r>
              <a:rPr lang="en-US">
                <a:sym typeface="Symbol" pitchFamily="18" charset="2"/>
              </a:rPr>
              <a:t>f</a:t>
            </a:r>
            <a:r>
              <a:rPr lang="en-US" baseline="-25000">
                <a:sym typeface="Symbol" pitchFamily="18" charset="2"/>
              </a:rPr>
              <a:t>1</a:t>
            </a:r>
            <a:r>
              <a:rPr lang="en-US">
                <a:sym typeface="Symbol" pitchFamily="18" charset="2"/>
              </a:rPr>
              <a:t>  f</a:t>
            </a:r>
            <a:r>
              <a:rPr lang="en-US" baseline="-25000">
                <a:sym typeface="Symbol" pitchFamily="18" charset="2"/>
              </a:rPr>
              <a:t>2</a:t>
            </a:r>
          </a:p>
          <a:p>
            <a:pPr eaLnBrk="1" hangingPunct="1">
              <a:lnSpc>
                <a:spcPct val="100000"/>
              </a:lnSpc>
              <a:spcBef>
                <a:spcPct val="0"/>
              </a:spcBef>
              <a:buFontTx/>
              <a:buAutoNum type="arabicPeriod" startAt="3"/>
            </a:pPr>
            <a:r>
              <a:rPr lang="en-US" baseline="-25000">
                <a:sym typeface="Symbol" pitchFamily="18" charset="2"/>
              </a:rPr>
              <a:t>                                          </a:t>
            </a:r>
            <a:r>
              <a:rPr lang="en-US">
                <a:sym typeface="Symbol" pitchFamily="18" charset="2"/>
              </a:rPr>
              <a:t>     P</a:t>
            </a:r>
            <a:r>
              <a:rPr lang="en-US" baseline="-25000">
                <a:sym typeface="Symbol" pitchFamily="18" charset="2"/>
              </a:rPr>
              <a:t> </a:t>
            </a:r>
            <a:r>
              <a:rPr lang="en-US">
                <a:sym typeface="Symbol" pitchFamily="18" charset="2"/>
              </a:rPr>
              <a:t>(e)  P</a:t>
            </a:r>
            <a:r>
              <a:rPr lang="en-US" baseline="-25000">
                <a:sym typeface="Symbol" pitchFamily="18" charset="2"/>
              </a:rPr>
              <a:t>conflict</a:t>
            </a:r>
            <a:r>
              <a:rPr lang="en-US">
                <a:sym typeface="Symbol" pitchFamily="18" charset="2"/>
              </a:rPr>
              <a:t>(f</a:t>
            </a:r>
            <a:r>
              <a:rPr lang="en-US" baseline="-25000">
                <a:sym typeface="Symbol" pitchFamily="18" charset="2"/>
              </a:rPr>
              <a:t>1</a:t>
            </a:r>
            <a:r>
              <a:rPr lang="en-US">
                <a:sym typeface="Symbol" pitchFamily="18" charset="2"/>
              </a:rPr>
              <a:t>) </a:t>
            </a:r>
            <a:r>
              <a:rPr lang="en-US"/>
              <a:t> </a:t>
            </a:r>
            <a:r>
              <a:rPr lang="en-US">
                <a:sym typeface="Symbol" pitchFamily="18" charset="2"/>
              </a:rPr>
              <a:t>P</a:t>
            </a:r>
            <a:r>
              <a:rPr lang="en-US" baseline="-25000">
                <a:sym typeface="Symbol" pitchFamily="18" charset="2"/>
              </a:rPr>
              <a:t>conflict</a:t>
            </a:r>
            <a:r>
              <a:rPr lang="en-US">
                <a:sym typeface="Symbol" pitchFamily="18" charset="2"/>
              </a:rPr>
              <a:t>(f</a:t>
            </a:r>
            <a:r>
              <a:rPr lang="en-US" baseline="-25000">
                <a:sym typeface="Symbol" pitchFamily="18" charset="2"/>
              </a:rPr>
              <a:t>2</a:t>
            </a:r>
            <a:r>
              <a:rPr lang="en-US">
                <a:sym typeface="Symbol" pitchFamily="18" charset="2"/>
              </a:rPr>
              <a:t>)  </a:t>
            </a:r>
          </a:p>
          <a:p>
            <a:pPr eaLnBrk="1" hangingPunct="1">
              <a:lnSpc>
                <a:spcPct val="100000"/>
              </a:lnSpc>
              <a:spcBef>
                <a:spcPct val="0"/>
              </a:spcBef>
              <a:buFontTx/>
              <a:buAutoNum type="arabicPeriod" startAt="3"/>
            </a:pPr>
            <a:r>
              <a:rPr lang="en-US">
                <a:sym typeface="Symbol" pitchFamily="18" charset="2"/>
              </a:rPr>
              <a:t>                                 </a:t>
            </a:r>
            <a:r>
              <a:rPr lang="en-US" b="1">
                <a:solidFill>
                  <a:schemeClr val="tx1"/>
                </a:solidFill>
              </a:rPr>
              <a:t>for</a:t>
            </a:r>
            <a:r>
              <a:rPr lang="en-US">
                <a:solidFill>
                  <a:schemeClr val="accent2"/>
                </a:solidFill>
              </a:rPr>
              <a:t>  </a:t>
            </a:r>
            <a:r>
              <a:rPr lang="en-US">
                <a:sym typeface="Symbol" pitchFamily="18" charset="2"/>
              </a:rPr>
              <a:t>p </a:t>
            </a:r>
            <a:r>
              <a:rPr lang="en-US"/>
              <a:t> P(e) </a:t>
            </a:r>
            <a:r>
              <a:rPr lang="en-US">
                <a:sym typeface="Symbol" pitchFamily="18" charset="2"/>
              </a:rPr>
              <a:t> </a:t>
            </a:r>
            <a:r>
              <a:rPr lang="en-US" b="1">
                <a:solidFill>
                  <a:schemeClr val="tx1"/>
                </a:solidFill>
              </a:rPr>
              <a:t>do</a:t>
            </a:r>
            <a:r>
              <a:rPr lang="en-US"/>
              <a:t>  </a:t>
            </a:r>
            <a:r>
              <a:rPr lang="en-US" b="1">
                <a:solidFill>
                  <a:schemeClr val="tx1"/>
                </a:solidFill>
              </a:rPr>
              <a:t>if</a:t>
            </a:r>
            <a:r>
              <a:rPr lang="en-US"/>
              <a:t>  </a:t>
            </a:r>
            <a:r>
              <a:rPr lang="en-US">
                <a:sym typeface="Symbol" pitchFamily="18" charset="2"/>
              </a:rPr>
              <a:t>f is visible from p</a:t>
            </a:r>
            <a:r>
              <a:rPr lang="en-US">
                <a:solidFill>
                  <a:schemeClr val="accent2"/>
                </a:solidFill>
              </a:rPr>
              <a:t>  </a:t>
            </a:r>
            <a:r>
              <a:rPr lang="en-US" b="1">
                <a:solidFill>
                  <a:schemeClr val="tx1"/>
                </a:solidFill>
              </a:rPr>
              <a:t>then  </a:t>
            </a:r>
            <a:r>
              <a:rPr lang="en-US"/>
              <a:t>add (p,f) to G </a:t>
            </a:r>
          </a:p>
          <a:p>
            <a:pPr eaLnBrk="1" hangingPunct="1">
              <a:lnSpc>
                <a:spcPct val="100000"/>
              </a:lnSpc>
              <a:spcBef>
                <a:spcPct val="0"/>
              </a:spcBef>
              <a:buFontTx/>
              <a:buAutoNum type="arabicPeriod" startAt="3"/>
            </a:pPr>
            <a:r>
              <a:rPr lang="en-US"/>
              <a:t>                        </a:t>
            </a:r>
            <a:r>
              <a:rPr lang="en-US" b="1">
                <a:solidFill>
                  <a:schemeClr val="tx1"/>
                </a:solidFill>
              </a:rPr>
              <a:t>end-if</a:t>
            </a:r>
            <a:r>
              <a:rPr lang="en-US"/>
              <a:t>  </a:t>
            </a:r>
          </a:p>
          <a:p>
            <a:pPr eaLnBrk="1" hangingPunct="1">
              <a:lnSpc>
                <a:spcPct val="100000"/>
              </a:lnSpc>
              <a:spcBef>
                <a:spcPct val="0"/>
              </a:spcBef>
              <a:buFontTx/>
              <a:buAutoNum type="arabicPeriod" startAt="3"/>
            </a:pPr>
            <a:r>
              <a:rPr lang="en-US"/>
              <a:t>               </a:t>
            </a:r>
            <a:r>
              <a:rPr lang="en-US" b="1">
                <a:solidFill>
                  <a:schemeClr val="tx1"/>
                </a:solidFill>
              </a:rPr>
              <a:t>end-for</a:t>
            </a:r>
            <a:r>
              <a:rPr lang="en-US"/>
              <a:t>  </a:t>
            </a:r>
          </a:p>
          <a:p>
            <a:pPr eaLnBrk="1" hangingPunct="1">
              <a:lnSpc>
                <a:spcPct val="100000"/>
              </a:lnSpc>
              <a:spcBef>
                <a:spcPct val="0"/>
              </a:spcBef>
              <a:buFontTx/>
              <a:buAutoNum type="arabicPeriod" startAt="3"/>
            </a:pPr>
            <a:r>
              <a:rPr lang="en-US"/>
              <a:t>               Delete </a:t>
            </a:r>
            <a:r>
              <a:rPr lang="en-US">
                <a:sym typeface="Symbol" pitchFamily="18" charset="2"/>
              </a:rPr>
              <a:t>p</a:t>
            </a:r>
            <a:r>
              <a:rPr lang="en-US" baseline="-25000">
                <a:sym typeface="Symbol" pitchFamily="18" charset="2"/>
              </a:rPr>
              <a:t>k</a:t>
            </a:r>
            <a:r>
              <a:rPr lang="en-US"/>
              <a:t> and all facets </a:t>
            </a:r>
            <a:r>
              <a:rPr lang="en-US">
                <a:sym typeface="Symbol" pitchFamily="18" charset="2"/>
              </a:rPr>
              <a:t>F</a:t>
            </a:r>
            <a:r>
              <a:rPr lang="en-US" baseline="-25000">
                <a:sym typeface="Symbol" pitchFamily="18" charset="2"/>
              </a:rPr>
              <a:t>conflict</a:t>
            </a:r>
            <a:r>
              <a:rPr lang="en-US">
                <a:sym typeface="Symbol" pitchFamily="18" charset="2"/>
              </a:rPr>
              <a:t>(p</a:t>
            </a:r>
            <a:r>
              <a:rPr lang="en-US" baseline="-25000">
                <a:sym typeface="Symbol" pitchFamily="18" charset="2"/>
              </a:rPr>
              <a:t>k</a:t>
            </a:r>
            <a:r>
              <a:rPr lang="en-US"/>
              <a:t>) and all their incident edges from G</a:t>
            </a:r>
          </a:p>
          <a:p>
            <a:pPr eaLnBrk="1" hangingPunct="1">
              <a:lnSpc>
                <a:spcPct val="100000"/>
              </a:lnSpc>
              <a:spcBef>
                <a:spcPct val="0"/>
              </a:spcBef>
              <a:buFontTx/>
              <a:buAutoNum type="arabicPeriod" startAt="3"/>
            </a:pPr>
            <a:r>
              <a:rPr lang="en-US"/>
              <a:t>        </a:t>
            </a:r>
            <a:r>
              <a:rPr lang="en-US" b="1">
                <a:solidFill>
                  <a:schemeClr val="tx1"/>
                </a:solidFill>
              </a:rPr>
              <a:t>end-if</a:t>
            </a:r>
            <a:r>
              <a:rPr lang="en-US"/>
              <a:t>  </a:t>
            </a:r>
            <a:endParaRPr lang="en-US" b="1">
              <a:solidFill>
                <a:schemeClr val="tx1"/>
              </a:solidFill>
            </a:endParaRPr>
          </a:p>
          <a:p>
            <a:pPr eaLnBrk="1" hangingPunct="1">
              <a:lnSpc>
                <a:spcPct val="100000"/>
              </a:lnSpc>
              <a:spcBef>
                <a:spcPct val="0"/>
              </a:spcBef>
              <a:buFontTx/>
              <a:buAutoNum type="arabicPeriod" startAt="3"/>
            </a:pPr>
            <a:r>
              <a:rPr lang="en-US"/>
              <a:t>  </a:t>
            </a:r>
            <a:r>
              <a:rPr lang="en-US" b="1">
                <a:solidFill>
                  <a:schemeClr val="tx1"/>
                </a:solidFill>
                <a:sym typeface="Symbol" pitchFamily="18" charset="2"/>
              </a:rPr>
              <a:t>end-for</a:t>
            </a:r>
          </a:p>
          <a:p>
            <a:pPr eaLnBrk="1" hangingPunct="1">
              <a:lnSpc>
                <a:spcPct val="100000"/>
              </a:lnSpc>
              <a:spcBef>
                <a:spcPct val="0"/>
              </a:spcBef>
              <a:buFontTx/>
              <a:buAutoNum type="arabicPeriod" startAt="3"/>
            </a:pPr>
            <a:r>
              <a:rPr lang="en-US">
                <a:sym typeface="Symbol" pitchFamily="18" charset="2"/>
              </a:rPr>
              <a:t>  </a:t>
            </a:r>
            <a:r>
              <a:rPr lang="en-US" b="1">
                <a:solidFill>
                  <a:schemeClr val="tx1"/>
                </a:solidFill>
                <a:sym typeface="Symbol" pitchFamily="18" charset="2"/>
              </a:rPr>
              <a:t>return </a:t>
            </a:r>
            <a:r>
              <a:rPr lang="en-US">
                <a:sym typeface="Symbol" pitchFamily="18" charset="2"/>
              </a:rPr>
              <a:t>C</a:t>
            </a:r>
          </a:p>
          <a:p>
            <a:pPr eaLnBrk="1" hangingPunct="1">
              <a:lnSpc>
                <a:spcPct val="100000"/>
              </a:lnSpc>
              <a:spcBef>
                <a:spcPct val="0"/>
              </a:spcBef>
            </a:pPr>
            <a:r>
              <a:rPr lang="en-US" b="1">
                <a:solidFill>
                  <a:schemeClr val="tx1"/>
                </a:solidFill>
              </a:rPr>
              <a:t>end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smtClean="0">
                <a:solidFill>
                  <a:schemeClr val="tx1"/>
                </a:solidFill>
                <a:latin typeface="Arial" pitchFamily="34" charset="0"/>
              </a:rPr>
              <a:t>Randomized Incremental 3D CH Algorithm </a:t>
            </a:r>
            <a:r>
              <a:rPr lang="en-US" sz="2400" smtClean="0">
                <a:solidFill>
                  <a:srgbClr val="CC0000"/>
                </a:solidFill>
                <a:latin typeface="Arial" pitchFamily="34" charset="0"/>
              </a:rPr>
              <a:t>- Analysis</a:t>
            </a:r>
          </a:p>
        </p:txBody>
      </p:sp>
      <p:sp>
        <p:nvSpPr>
          <p:cNvPr id="28675" name="Rectangle 5"/>
          <p:cNvSpPr>
            <a:spLocks noChangeArrowheads="1"/>
          </p:cNvSpPr>
          <p:nvPr/>
        </p:nvSpPr>
        <p:spPr bwMode="auto">
          <a:xfrm>
            <a:off x="685800" y="838200"/>
            <a:ext cx="7696200" cy="358775"/>
          </a:xfrm>
          <a:prstGeom prst="rect">
            <a:avLst/>
          </a:prstGeom>
          <a:solidFill>
            <a:srgbClr val="99FFCC"/>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LEMMA:</a:t>
            </a:r>
            <a:r>
              <a:rPr lang="en-US" sz="1800"/>
              <a:t>  Expected # facets created by the algorithm is </a:t>
            </a:r>
            <a:r>
              <a:rPr lang="en-US" sz="1800">
                <a:sym typeface="Symbol" pitchFamily="18" charset="2"/>
              </a:rPr>
              <a:t></a:t>
            </a:r>
            <a:r>
              <a:rPr lang="en-US">
                <a:solidFill>
                  <a:schemeClr val="tx1"/>
                </a:solidFill>
                <a:sym typeface="Symbol" pitchFamily="18" charset="2"/>
              </a:rPr>
              <a:t> </a:t>
            </a:r>
            <a:r>
              <a:rPr lang="en-US" sz="1800"/>
              <a:t>6n – 20.</a:t>
            </a:r>
          </a:p>
        </p:txBody>
      </p:sp>
      <p:sp>
        <p:nvSpPr>
          <p:cNvPr id="75782" name="Text Box 6"/>
          <p:cNvSpPr txBox="1">
            <a:spLocks noChangeArrowheads="1"/>
          </p:cNvSpPr>
          <p:nvPr/>
        </p:nvSpPr>
        <p:spPr bwMode="auto">
          <a:xfrm>
            <a:off x="593725" y="1450975"/>
            <a:ext cx="7859713"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b="1">
                <a:solidFill>
                  <a:srgbClr val="CC0000"/>
                </a:solidFill>
              </a:rPr>
              <a:t>Proof:</a:t>
            </a:r>
            <a:r>
              <a:rPr lang="en-US">
                <a:solidFill>
                  <a:schemeClr val="tx1"/>
                </a:solidFill>
              </a:rPr>
              <a:t>   For each vertex </a:t>
            </a:r>
            <a:r>
              <a:rPr lang="en-US">
                <a:solidFill>
                  <a:schemeClr val="tx1"/>
                </a:solidFill>
                <a:sym typeface="Symbol" pitchFamily="18" charset="2"/>
              </a:rPr>
              <a:t>p</a:t>
            </a:r>
            <a:r>
              <a:rPr lang="en-US" baseline="-25000">
                <a:solidFill>
                  <a:schemeClr val="tx1"/>
                </a:solidFill>
                <a:sym typeface="Symbol" pitchFamily="18" charset="2"/>
              </a:rPr>
              <a:t>i</a:t>
            </a:r>
            <a:r>
              <a:rPr lang="en-US">
                <a:solidFill>
                  <a:schemeClr val="tx1"/>
                </a:solidFill>
              </a:rPr>
              <a:t> </a:t>
            </a:r>
            <a:r>
              <a:rPr lang="en-US">
                <a:solidFill>
                  <a:schemeClr val="tx1"/>
                </a:solidFill>
                <a:sym typeface="Symbol" pitchFamily="18" charset="2"/>
              </a:rPr>
              <a:t> of CH(</a:t>
            </a:r>
            <a:r>
              <a:rPr lang="en-US">
                <a:solidFill>
                  <a:schemeClr val="tx1"/>
                </a:solidFill>
              </a:rPr>
              <a:t>P</a:t>
            </a:r>
            <a:r>
              <a:rPr lang="en-US" baseline="-25000">
                <a:solidFill>
                  <a:schemeClr val="tx1"/>
                </a:solidFill>
                <a:sym typeface="Symbol" pitchFamily="18" charset="2"/>
              </a:rPr>
              <a:t>k</a:t>
            </a:r>
            <a:r>
              <a:rPr lang="en-US">
                <a:solidFill>
                  <a:schemeClr val="tx1"/>
                </a:solidFill>
              </a:rPr>
              <a:t>) define:</a:t>
            </a:r>
          </a:p>
          <a:p>
            <a:pPr eaLnBrk="1" hangingPunct="1"/>
            <a:r>
              <a:rPr lang="en-US">
                <a:solidFill>
                  <a:schemeClr val="tx1"/>
                </a:solidFill>
              </a:rPr>
              <a:t>deg (</a:t>
            </a:r>
            <a:r>
              <a:rPr lang="en-US">
                <a:solidFill>
                  <a:schemeClr val="tx1"/>
                </a:solidFill>
                <a:sym typeface="Symbol" pitchFamily="18" charset="2"/>
              </a:rPr>
              <a:t>p</a:t>
            </a:r>
            <a:r>
              <a:rPr lang="en-US" baseline="-25000">
                <a:solidFill>
                  <a:schemeClr val="tx1"/>
                </a:solidFill>
                <a:sym typeface="Symbol" pitchFamily="18" charset="2"/>
              </a:rPr>
              <a:t>i</a:t>
            </a:r>
            <a:r>
              <a:rPr lang="en-US">
                <a:solidFill>
                  <a:schemeClr val="tx1"/>
                </a:solidFill>
              </a:rPr>
              <a:t> , CH(P</a:t>
            </a:r>
            <a:r>
              <a:rPr lang="en-US" baseline="-25000">
                <a:solidFill>
                  <a:schemeClr val="tx1"/>
                </a:solidFill>
                <a:sym typeface="Symbol" pitchFamily="18" charset="2"/>
              </a:rPr>
              <a:t>k</a:t>
            </a:r>
            <a:r>
              <a:rPr lang="en-US">
                <a:solidFill>
                  <a:schemeClr val="tx1"/>
                </a:solidFill>
              </a:rPr>
              <a:t>)) =  # edges incident to </a:t>
            </a:r>
            <a:r>
              <a:rPr lang="en-US">
                <a:solidFill>
                  <a:schemeClr val="tx1"/>
                </a:solidFill>
                <a:sym typeface="Symbol" pitchFamily="18" charset="2"/>
              </a:rPr>
              <a:t>p</a:t>
            </a:r>
            <a:r>
              <a:rPr lang="en-US" baseline="-25000">
                <a:solidFill>
                  <a:schemeClr val="tx1"/>
                </a:solidFill>
                <a:sym typeface="Symbol" pitchFamily="18" charset="2"/>
              </a:rPr>
              <a:t>i</a:t>
            </a:r>
            <a:r>
              <a:rPr lang="en-US">
                <a:solidFill>
                  <a:schemeClr val="tx1"/>
                </a:solidFill>
              </a:rPr>
              <a:t> in CH(P</a:t>
            </a:r>
            <a:r>
              <a:rPr lang="en-US" baseline="-25000">
                <a:solidFill>
                  <a:schemeClr val="tx1"/>
                </a:solidFill>
                <a:sym typeface="Symbol" pitchFamily="18" charset="2"/>
              </a:rPr>
              <a:t>k</a:t>
            </a:r>
            <a:r>
              <a:rPr lang="en-US">
                <a:solidFill>
                  <a:schemeClr val="tx1"/>
                </a:solidFill>
              </a:rPr>
              <a:t>) = # facets incident to </a:t>
            </a:r>
            <a:r>
              <a:rPr lang="en-US">
                <a:solidFill>
                  <a:schemeClr val="tx1"/>
                </a:solidFill>
                <a:sym typeface="Symbol" pitchFamily="18" charset="2"/>
              </a:rPr>
              <a:t>p</a:t>
            </a:r>
            <a:r>
              <a:rPr lang="en-US" baseline="-25000">
                <a:solidFill>
                  <a:schemeClr val="tx1"/>
                </a:solidFill>
                <a:sym typeface="Symbol" pitchFamily="18" charset="2"/>
              </a:rPr>
              <a:t>i</a:t>
            </a:r>
            <a:r>
              <a:rPr lang="en-US">
                <a:solidFill>
                  <a:schemeClr val="tx1"/>
                </a:solidFill>
              </a:rPr>
              <a:t> in CH(P</a:t>
            </a:r>
            <a:r>
              <a:rPr lang="en-US" baseline="-25000">
                <a:solidFill>
                  <a:schemeClr val="tx1"/>
                </a:solidFill>
                <a:sym typeface="Symbol" pitchFamily="18" charset="2"/>
              </a:rPr>
              <a:t>k</a:t>
            </a:r>
            <a:r>
              <a:rPr lang="en-US">
                <a:solidFill>
                  <a:schemeClr val="tx1"/>
                </a:solidFill>
              </a:rPr>
              <a:t>).</a:t>
            </a:r>
          </a:p>
          <a:p>
            <a:pPr eaLnBrk="1" hangingPunct="1"/>
            <a:r>
              <a:rPr lang="en-US" sz="2800">
                <a:solidFill>
                  <a:schemeClr val="tx1"/>
                </a:solidFill>
                <a:latin typeface="Symbol" pitchFamily="18" charset="2"/>
              </a:rPr>
              <a:t>S</a:t>
            </a:r>
            <a:r>
              <a:rPr lang="en-US" sz="1800" baseline="-25000">
                <a:solidFill>
                  <a:schemeClr val="tx1"/>
                </a:solidFill>
              </a:rPr>
              <a:t>i</a:t>
            </a:r>
            <a:r>
              <a:rPr lang="en-US" baseline="-25000">
                <a:solidFill>
                  <a:schemeClr val="tx1"/>
                </a:solidFill>
              </a:rPr>
              <a:t>  </a:t>
            </a:r>
            <a:r>
              <a:rPr lang="en-US">
                <a:solidFill>
                  <a:schemeClr val="tx1"/>
                </a:solidFill>
              </a:rPr>
              <a:t>deg (</a:t>
            </a:r>
            <a:r>
              <a:rPr lang="en-US">
                <a:solidFill>
                  <a:schemeClr val="tx1"/>
                </a:solidFill>
                <a:sym typeface="Symbol" pitchFamily="18" charset="2"/>
              </a:rPr>
              <a:t>p</a:t>
            </a:r>
            <a:r>
              <a:rPr lang="en-US" baseline="-25000">
                <a:solidFill>
                  <a:schemeClr val="tx1"/>
                </a:solidFill>
                <a:sym typeface="Symbol" pitchFamily="18" charset="2"/>
              </a:rPr>
              <a:t>i</a:t>
            </a:r>
            <a:r>
              <a:rPr lang="en-US">
                <a:solidFill>
                  <a:schemeClr val="tx1"/>
                </a:solidFill>
              </a:rPr>
              <a:t> , CH(P</a:t>
            </a:r>
            <a:r>
              <a:rPr lang="en-US" baseline="-25000">
                <a:solidFill>
                  <a:schemeClr val="tx1"/>
                </a:solidFill>
                <a:sym typeface="Symbol" pitchFamily="18" charset="2"/>
              </a:rPr>
              <a:t>k</a:t>
            </a:r>
            <a:r>
              <a:rPr lang="en-US">
                <a:solidFill>
                  <a:schemeClr val="tx1"/>
                </a:solidFill>
              </a:rPr>
              <a:t>))  =  2 ( # edges of CH(P</a:t>
            </a:r>
            <a:r>
              <a:rPr lang="en-US" baseline="-25000">
                <a:solidFill>
                  <a:schemeClr val="tx1"/>
                </a:solidFill>
                <a:sym typeface="Symbol" pitchFamily="18" charset="2"/>
              </a:rPr>
              <a:t>k</a:t>
            </a:r>
            <a:r>
              <a:rPr lang="en-US">
                <a:solidFill>
                  <a:schemeClr val="tx1"/>
                </a:solidFill>
              </a:rPr>
              <a:t>) ) </a:t>
            </a:r>
            <a:r>
              <a:rPr lang="en-US">
                <a:solidFill>
                  <a:schemeClr val="tx1"/>
                </a:solidFill>
                <a:sym typeface="Symbol" pitchFamily="18" charset="2"/>
              </a:rPr>
              <a:t>  </a:t>
            </a:r>
            <a:r>
              <a:rPr lang="en-US">
                <a:solidFill>
                  <a:schemeClr val="tx1"/>
                </a:solidFill>
              </a:rPr>
              <a:t>2(3k – 6).</a:t>
            </a:r>
          </a:p>
        </p:txBody>
      </p:sp>
      <p:graphicFrame>
        <p:nvGraphicFramePr>
          <p:cNvPr id="75783" name="Object 7"/>
          <p:cNvGraphicFramePr>
            <a:graphicFrameLocks noChangeAspect="1"/>
          </p:cNvGraphicFramePr>
          <p:nvPr/>
        </p:nvGraphicFramePr>
        <p:xfrm>
          <a:off x="1125538" y="3276600"/>
          <a:ext cx="2398712" cy="623888"/>
        </p:xfrm>
        <a:graphic>
          <a:graphicData uri="http://schemas.openxmlformats.org/presentationml/2006/ole">
            <mc:AlternateContent xmlns:mc="http://schemas.openxmlformats.org/markup-compatibility/2006">
              <mc:Choice xmlns:v="urn:schemas-microsoft-com:vml" Requires="v">
                <p:oleObj spid="_x0000_s28682" name="Equation" r:id="rId3" imgW="1612900" imgH="419100" progId="Equation.3">
                  <p:embed/>
                </p:oleObj>
              </mc:Choice>
              <mc:Fallback>
                <p:oleObj name="Equation" r:id="rId3" imgW="1612900" imgH="4191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538" y="3276600"/>
                        <a:ext cx="2398712" cy="62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784" name="Object 8"/>
          <p:cNvGraphicFramePr>
            <a:graphicFrameLocks noChangeAspect="1"/>
          </p:cNvGraphicFramePr>
          <p:nvPr/>
        </p:nvGraphicFramePr>
        <p:xfrm>
          <a:off x="1114425" y="3962400"/>
          <a:ext cx="5256213" cy="1285875"/>
        </p:xfrm>
        <a:graphic>
          <a:graphicData uri="http://schemas.openxmlformats.org/presentationml/2006/ole">
            <mc:AlternateContent xmlns:mc="http://schemas.openxmlformats.org/markup-compatibility/2006">
              <mc:Choice xmlns:v="urn:schemas-microsoft-com:vml" Requires="v">
                <p:oleObj spid="_x0000_s28683" name="Equation" r:id="rId5" imgW="3530600" imgH="863600" progId="Equation.3">
                  <p:embed/>
                </p:oleObj>
              </mc:Choice>
              <mc:Fallback>
                <p:oleObj name="Equation" r:id="rId5" imgW="3530600" imgH="863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4425" y="3962400"/>
                        <a:ext cx="5256213"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5" name="AutoShape 9"/>
          <p:cNvSpPr>
            <a:spLocks noChangeArrowheads="1"/>
          </p:cNvSpPr>
          <p:nvPr/>
        </p:nvSpPr>
        <p:spPr bwMode="auto">
          <a:xfrm>
            <a:off x="6781800" y="3581400"/>
            <a:ext cx="1828800" cy="1143000"/>
          </a:xfrm>
          <a:prstGeom prst="wedgeRoundRectCallout">
            <a:avLst>
              <a:gd name="adj1" fmla="val -72745"/>
              <a:gd name="adj2" fmla="val 53333"/>
              <a:gd name="adj3" fmla="val 16667"/>
            </a:avLst>
          </a:prstGeom>
          <a:solidFill>
            <a:srgbClr val="CC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solidFill>
                  <a:schemeClr val="bg1"/>
                </a:solidFill>
              </a:rPr>
              <a:t>expected # new</a:t>
            </a:r>
          </a:p>
          <a:p>
            <a:r>
              <a:rPr lang="en-US">
                <a:solidFill>
                  <a:schemeClr val="bg1"/>
                </a:solidFill>
              </a:rPr>
              <a:t>facets created in</a:t>
            </a:r>
          </a:p>
          <a:p>
            <a:pPr algn="ctr"/>
            <a:r>
              <a:rPr lang="en-US">
                <a:solidFill>
                  <a:schemeClr val="bg1"/>
                </a:solidFill>
              </a:rPr>
              <a:t>iteration k</a:t>
            </a:r>
          </a:p>
        </p:txBody>
      </p:sp>
      <p:graphicFrame>
        <p:nvGraphicFramePr>
          <p:cNvPr id="75786" name="Object 10"/>
          <p:cNvGraphicFramePr>
            <a:graphicFrameLocks noChangeAspect="1"/>
          </p:cNvGraphicFramePr>
          <p:nvPr/>
        </p:nvGraphicFramePr>
        <p:xfrm>
          <a:off x="1125538" y="5562600"/>
          <a:ext cx="5913437" cy="1020763"/>
        </p:xfrm>
        <a:graphic>
          <a:graphicData uri="http://schemas.openxmlformats.org/presentationml/2006/ole">
            <mc:AlternateContent xmlns:mc="http://schemas.openxmlformats.org/markup-compatibility/2006">
              <mc:Choice xmlns:v="urn:schemas-microsoft-com:vml" Requires="v">
                <p:oleObj spid="_x0000_s28684" name="Equation" r:id="rId7" imgW="3975100" imgH="685800" progId="Equation.3">
                  <p:embed/>
                </p:oleObj>
              </mc:Choice>
              <mc:Fallback>
                <p:oleObj name="Equation" r:id="rId7" imgW="3975100" imgH="6858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5538" y="5562600"/>
                        <a:ext cx="5913437" cy="102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787" name="Rectangle 11"/>
          <p:cNvSpPr>
            <a:spLocks noChangeArrowheads="1"/>
          </p:cNvSpPr>
          <p:nvPr/>
        </p:nvSpPr>
        <p:spPr bwMode="auto">
          <a:xfrm>
            <a:off x="609600" y="2743200"/>
            <a:ext cx="68643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CC0000"/>
                </a:solidFill>
              </a:rPr>
              <a:t>Backwards analysis:</a:t>
            </a:r>
            <a:r>
              <a:rPr lang="en-US">
                <a:solidFill>
                  <a:schemeClr val="tx1"/>
                </a:solidFill>
              </a:rPr>
              <a:t>  Fix P</a:t>
            </a:r>
            <a:r>
              <a:rPr lang="en-US" baseline="-25000">
                <a:solidFill>
                  <a:schemeClr val="tx1"/>
                </a:solidFill>
                <a:sym typeface="Symbol" pitchFamily="18" charset="2"/>
              </a:rPr>
              <a:t>k</a:t>
            </a:r>
            <a:r>
              <a:rPr lang="en-US">
                <a:solidFill>
                  <a:schemeClr val="tx1"/>
                </a:solidFill>
              </a:rPr>
              <a:t> </a:t>
            </a:r>
            <a:r>
              <a:rPr lang="en-US">
                <a:solidFill>
                  <a:schemeClr val="tx1"/>
                </a:solidFill>
                <a:sym typeface="Symbol" pitchFamily="18" charset="2"/>
              </a:rPr>
              <a:t> </a:t>
            </a:r>
            <a:r>
              <a:rPr lang="en-US">
                <a:solidFill>
                  <a:schemeClr val="tx1"/>
                </a:solidFill>
              </a:rPr>
              <a:t>P,  k </a:t>
            </a:r>
            <a:r>
              <a:rPr lang="en-US">
                <a:solidFill>
                  <a:schemeClr val="tx1"/>
                </a:solidFill>
                <a:sym typeface="Symbol" pitchFamily="18" charset="2"/>
              </a:rPr>
              <a:t> </a:t>
            </a:r>
            <a:r>
              <a:rPr lang="en-US">
                <a:solidFill>
                  <a:schemeClr val="tx1"/>
                </a:solidFill>
              </a:rPr>
              <a:t>5.</a:t>
            </a:r>
            <a:br>
              <a:rPr lang="en-US">
                <a:solidFill>
                  <a:schemeClr val="tx1"/>
                </a:solidFill>
              </a:rPr>
            </a:br>
            <a:r>
              <a:rPr lang="en-US">
                <a:solidFill>
                  <a:schemeClr val="tx1"/>
                </a:solidFill>
              </a:rPr>
              <a:t>Randomly choose </a:t>
            </a:r>
            <a:r>
              <a:rPr lang="en-US">
                <a:solidFill>
                  <a:schemeClr val="tx1"/>
                </a:solidFill>
                <a:sym typeface="Symbol" pitchFamily="18" charset="2"/>
              </a:rPr>
              <a:t>p</a:t>
            </a:r>
            <a:r>
              <a:rPr lang="en-US" baseline="-25000">
                <a:solidFill>
                  <a:schemeClr val="tx1"/>
                </a:solidFill>
                <a:sym typeface="Symbol" pitchFamily="18" charset="2"/>
              </a:rPr>
              <a:t>k</a:t>
            </a:r>
            <a:r>
              <a:rPr lang="en-US">
                <a:solidFill>
                  <a:schemeClr val="tx1"/>
                </a:solidFill>
              </a:rPr>
              <a:t> </a:t>
            </a:r>
            <a:r>
              <a:rPr lang="en-US">
                <a:solidFill>
                  <a:schemeClr val="tx1"/>
                </a:solidFill>
                <a:sym typeface="Symbol" pitchFamily="18" charset="2"/>
              </a:rPr>
              <a:t></a:t>
            </a:r>
            <a:r>
              <a:rPr lang="en-US">
                <a:solidFill>
                  <a:schemeClr val="tx1"/>
                </a:solidFill>
              </a:rPr>
              <a:t>  </a:t>
            </a:r>
            <a:r>
              <a:rPr lang="en-US">
                <a:solidFill>
                  <a:schemeClr val="tx1"/>
                </a:solidFill>
                <a:sym typeface="Symbol" pitchFamily="18" charset="2"/>
              </a:rPr>
              <a:t>P</a:t>
            </a:r>
            <a:r>
              <a:rPr lang="en-US" baseline="-25000">
                <a:solidFill>
                  <a:schemeClr val="tx1"/>
                </a:solidFill>
                <a:sym typeface="Symbol" pitchFamily="18" charset="2"/>
              </a:rPr>
              <a:t>k</a:t>
            </a:r>
            <a:r>
              <a:rPr lang="en-US">
                <a:solidFill>
                  <a:schemeClr val="tx1"/>
                </a:solidFill>
              </a:rPr>
              <a:t> – {</a:t>
            </a:r>
            <a:r>
              <a:rPr lang="en-US">
                <a:solidFill>
                  <a:schemeClr val="tx1"/>
                </a:solidFill>
                <a:sym typeface="Symbol" pitchFamily="18" charset="2"/>
              </a:rPr>
              <a:t>p</a:t>
            </a:r>
            <a:r>
              <a:rPr lang="en-US" baseline="-25000">
                <a:solidFill>
                  <a:schemeClr val="tx1"/>
                </a:solidFill>
                <a:sym typeface="Symbol" pitchFamily="18" charset="2"/>
              </a:rPr>
              <a:t>1</a:t>
            </a:r>
            <a:r>
              <a:rPr lang="en-US">
                <a:solidFill>
                  <a:schemeClr val="tx1"/>
                </a:solidFill>
                <a:sym typeface="Symbol" pitchFamily="18" charset="2"/>
              </a:rPr>
              <a:t>, p</a:t>
            </a:r>
            <a:r>
              <a:rPr lang="en-US" baseline="-25000">
                <a:solidFill>
                  <a:schemeClr val="tx1"/>
                </a:solidFill>
                <a:sym typeface="Symbol" pitchFamily="18" charset="2"/>
              </a:rPr>
              <a:t>2</a:t>
            </a:r>
            <a:r>
              <a:rPr lang="en-US">
                <a:solidFill>
                  <a:schemeClr val="tx1"/>
                </a:solidFill>
                <a:sym typeface="Symbol" pitchFamily="18" charset="2"/>
              </a:rPr>
              <a:t>, p</a:t>
            </a:r>
            <a:r>
              <a:rPr lang="en-US" baseline="-25000">
                <a:solidFill>
                  <a:schemeClr val="tx1"/>
                </a:solidFill>
                <a:sym typeface="Symbol" pitchFamily="18" charset="2"/>
              </a:rPr>
              <a:t>3</a:t>
            </a:r>
            <a:r>
              <a:rPr lang="en-US">
                <a:solidFill>
                  <a:schemeClr val="tx1"/>
                </a:solidFill>
                <a:sym typeface="Symbol" pitchFamily="18" charset="2"/>
              </a:rPr>
              <a:t>, p</a:t>
            </a:r>
            <a:r>
              <a:rPr lang="en-US" baseline="-25000">
                <a:solidFill>
                  <a:schemeClr val="tx1"/>
                </a:solidFill>
                <a:sym typeface="Symbol" pitchFamily="18" charset="2"/>
              </a:rPr>
              <a:t>4</a:t>
            </a:r>
            <a:r>
              <a:rPr lang="en-US">
                <a:solidFill>
                  <a:schemeClr val="tx1"/>
                </a:solidFill>
              </a:rPr>
              <a:t>}    with probability  1/(k-4) each.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5782"/>
                                        </p:tgtEl>
                                        <p:attrNameLst>
                                          <p:attrName>style.visibility</p:attrName>
                                        </p:attrNameLst>
                                      </p:cBhvr>
                                      <p:to>
                                        <p:strVal val="visible"/>
                                      </p:to>
                                    </p:set>
                                    <p:animEffect transition="in" filter="wipe(up)">
                                      <p:cBhvr>
                                        <p:cTn id="7" dur="500"/>
                                        <p:tgtEl>
                                          <p:spTgt spid="757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87"/>
                                        </p:tgtEl>
                                        <p:attrNameLst>
                                          <p:attrName>style.visibility</p:attrName>
                                        </p:attrNameLst>
                                      </p:cBhvr>
                                      <p:to>
                                        <p:strVal val="visible"/>
                                      </p:to>
                                    </p:set>
                                    <p:animEffect transition="in" filter="wipe(left)">
                                      <p:cBhvr>
                                        <p:cTn id="12" dur="500"/>
                                        <p:tgtEl>
                                          <p:spTgt spid="757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5783"/>
                                        </p:tgtEl>
                                        <p:attrNameLst>
                                          <p:attrName>style.visibility</p:attrName>
                                        </p:attrNameLst>
                                      </p:cBhvr>
                                      <p:to>
                                        <p:strVal val="visible"/>
                                      </p:to>
                                    </p:set>
                                    <p:animEffect transition="in" filter="wipe(left)">
                                      <p:cBhvr>
                                        <p:cTn id="17" dur="500"/>
                                        <p:tgtEl>
                                          <p:spTgt spid="757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5784"/>
                                        </p:tgtEl>
                                        <p:attrNameLst>
                                          <p:attrName>style.visibility</p:attrName>
                                        </p:attrNameLst>
                                      </p:cBhvr>
                                      <p:to>
                                        <p:strVal val="visible"/>
                                      </p:to>
                                    </p:set>
                                    <p:animEffect transition="in" filter="wipe(up)">
                                      <p:cBhvr>
                                        <p:cTn id="22" dur="500"/>
                                        <p:tgtEl>
                                          <p:spTgt spid="75784"/>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75785"/>
                                        </p:tgtEl>
                                        <p:attrNameLst>
                                          <p:attrName>style.visibility</p:attrName>
                                        </p:attrNameLst>
                                      </p:cBhvr>
                                      <p:to>
                                        <p:strVal val="visible"/>
                                      </p:to>
                                    </p:set>
                                    <p:animEffect transition="in" filter="dissolve">
                                      <p:cBhvr>
                                        <p:cTn id="26" dur="500"/>
                                        <p:tgtEl>
                                          <p:spTgt spid="7578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75786"/>
                                        </p:tgtEl>
                                        <p:attrNameLst>
                                          <p:attrName>style.visibility</p:attrName>
                                        </p:attrNameLst>
                                      </p:cBhvr>
                                      <p:to>
                                        <p:strVal val="visible"/>
                                      </p:to>
                                    </p:set>
                                    <p:animEffect transition="in" filter="wipe(up)">
                                      <p:cBhvr>
                                        <p:cTn id="31" dur="500"/>
                                        <p:tgtEl>
                                          <p:spTgt spid="75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autoUpdateAnimBg="0"/>
      <p:bldP spid="75785" grpId="0" animBg="1" autoUpdateAnimBg="0"/>
      <p:bldP spid="7578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52400"/>
            <a:ext cx="7772400" cy="533400"/>
          </a:xfrm>
          <a:solidFill>
            <a:srgbClr val="FFFF99"/>
          </a:solidFill>
          <a:ln>
            <a:solidFill>
              <a:schemeClr val="tx1"/>
            </a:solidFill>
            <a:miter lim="800000"/>
            <a:headEnd/>
            <a:tailEnd/>
          </a:ln>
        </p:spPr>
        <p:txBody>
          <a:bodyPr/>
          <a:lstStyle/>
          <a:p>
            <a:pPr algn="l" eaLnBrk="1" hangingPunct="1"/>
            <a:r>
              <a:rPr lang="en-US" sz="2400" smtClean="0">
                <a:solidFill>
                  <a:schemeClr val="tx1"/>
                </a:solidFill>
                <a:latin typeface="Arial" pitchFamily="34" charset="0"/>
              </a:rPr>
              <a:t>Randomized Incremental 3D CH Algorithm </a:t>
            </a:r>
            <a:r>
              <a:rPr lang="en-US" sz="2400" smtClean="0">
                <a:solidFill>
                  <a:srgbClr val="CC0000"/>
                </a:solidFill>
                <a:latin typeface="Arial" pitchFamily="34" charset="0"/>
              </a:rPr>
              <a:t>- Analysis</a:t>
            </a:r>
          </a:p>
        </p:txBody>
      </p:sp>
      <p:sp>
        <p:nvSpPr>
          <p:cNvPr id="29699" name="Rectangle 3"/>
          <p:cNvSpPr>
            <a:spLocks noChangeArrowheads="1"/>
          </p:cNvSpPr>
          <p:nvPr/>
        </p:nvSpPr>
        <p:spPr bwMode="auto">
          <a:xfrm>
            <a:off x="685800" y="838200"/>
            <a:ext cx="7696200" cy="358775"/>
          </a:xfrm>
          <a:prstGeom prst="rect">
            <a:avLst/>
          </a:prstGeom>
          <a:solidFill>
            <a:srgbClr val="99FFCC"/>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THEOREM:</a:t>
            </a:r>
            <a:r>
              <a:rPr lang="en-US" sz="1800"/>
              <a:t>  Expected Time Complexity O(n log n).</a:t>
            </a:r>
          </a:p>
        </p:txBody>
      </p:sp>
      <p:sp>
        <p:nvSpPr>
          <p:cNvPr id="76804" name="Text Box 4"/>
          <p:cNvSpPr txBox="1">
            <a:spLocks noChangeArrowheads="1"/>
          </p:cNvSpPr>
          <p:nvPr/>
        </p:nvSpPr>
        <p:spPr bwMode="auto">
          <a:xfrm>
            <a:off x="593725" y="1450975"/>
            <a:ext cx="7351713" cy="998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b="1">
                <a:solidFill>
                  <a:srgbClr val="CC0000"/>
                </a:solidFill>
              </a:rPr>
              <a:t>Proof:</a:t>
            </a:r>
            <a:r>
              <a:rPr lang="en-US">
                <a:solidFill>
                  <a:schemeClr val="tx1"/>
                </a:solidFill>
              </a:rPr>
              <a:t>   </a:t>
            </a:r>
          </a:p>
          <a:p>
            <a:pPr eaLnBrk="1" hangingPunct="1">
              <a:buFontTx/>
              <a:buChar char="•"/>
            </a:pPr>
            <a:r>
              <a:rPr lang="en-US">
                <a:solidFill>
                  <a:schemeClr val="tx1"/>
                </a:solidFill>
              </a:rPr>
              <a:t> By Lemma, expected # facets created is O(n).</a:t>
            </a:r>
          </a:p>
          <a:p>
            <a:pPr eaLnBrk="1" hangingPunct="1">
              <a:buFontTx/>
              <a:buChar char="•"/>
            </a:pPr>
            <a:r>
              <a:rPr lang="en-US">
                <a:solidFill>
                  <a:schemeClr val="tx1"/>
                </a:solidFill>
              </a:rPr>
              <a:t> Each facet destroyed was previously created, and won’t be re-created. Hence,</a:t>
            </a:r>
          </a:p>
        </p:txBody>
      </p:sp>
      <p:graphicFrame>
        <p:nvGraphicFramePr>
          <p:cNvPr id="76806" name="Object 6"/>
          <p:cNvGraphicFramePr>
            <a:graphicFrameLocks noChangeAspect="1"/>
          </p:cNvGraphicFramePr>
          <p:nvPr/>
        </p:nvGraphicFramePr>
        <p:xfrm>
          <a:off x="1735138" y="2514600"/>
          <a:ext cx="2701925" cy="711200"/>
        </p:xfrm>
        <a:graphic>
          <a:graphicData uri="http://schemas.openxmlformats.org/presentationml/2006/ole">
            <mc:AlternateContent xmlns:mc="http://schemas.openxmlformats.org/markup-compatibility/2006">
              <mc:Choice xmlns:v="urn:schemas-microsoft-com:vml" Requires="v">
                <p:oleObj spid="_x0000_s29705" name="Equation" r:id="rId3" imgW="1739900" imgH="457200" progId="Equation.3">
                  <p:embed/>
                </p:oleObj>
              </mc:Choice>
              <mc:Fallback>
                <p:oleObj name="Equation" r:id="rId3" imgW="1739900" imgH="457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5138" y="2514600"/>
                        <a:ext cx="2701925"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10" name="Rectangle 10"/>
          <p:cNvSpPr>
            <a:spLocks noChangeArrowheads="1"/>
          </p:cNvSpPr>
          <p:nvPr/>
        </p:nvSpPr>
        <p:spPr bwMode="auto">
          <a:xfrm>
            <a:off x="685800" y="3352800"/>
            <a:ext cx="7343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a:solidFill>
                  <a:schemeClr val="tx1"/>
                </a:solidFill>
              </a:rPr>
              <a:t> Creating (and destroying) edges of G dominate the computation time and that,</a:t>
            </a:r>
            <a:br>
              <a:rPr lang="en-US">
                <a:solidFill>
                  <a:schemeClr val="tx1"/>
                </a:solidFill>
              </a:rPr>
            </a:br>
            <a:r>
              <a:rPr lang="en-US">
                <a:solidFill>
                  <a:schemeClr val="tx1"/>
                </a:solidFill>
              </a:rPr>
              <a:t>  over all iterations, is</a:t>
            </a:r>
          </a:p>
        </p:txBody>
      </p:sp>
      <p:graphicFrame>
        <p:nvGraphicFramePr>
          <p:cNvPr id="76811" name="Object 11"/>
          <p:cNvGraphicFramePr>
            <a:graphicFrameLocks noChangeAspect="1"/>
          </p:cNvGraphicFramePr>
          <p:nvPr/>
        </p:nvGraphicFramePr>
        <p:xfrm>
          <a:off x="1811338" y="3962400"/>
          <a:ext cx="2703512" cy="711200"/>
        </p:xfrm>
        <a:graphic>
          <a:graphicData uri="http://schemas.openxmlformats.org/presentationml/2006/ole">
            <mc:AlternateContent xmlns:mc="http://schemas.openxmlformats.org/markup-compatibility/2006">
              <mc:Choice xmlns:v="urn:schemas-microsoft-com:vml" Requires="v">
                <p:oleObj spid="_x0000_s29706" name="Equation" r:id="rId5" imgW="1739900" imgH="457200" progId="Equation.3">
                  <p:embed/>
                </p:oleObj>
              </mc:Choice>
              <mc:Fallback>
                <p:oleObj name="Equation" r:id="rId5" imgW="1739900" imgH="4572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338" y="3962400"/>
                        <a:ext cx="2703512"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12" name="Text Box 12"/>
          <p:cNvSpPr txBox="1">
            <a:spLocks noChangeArrowheads="1"/>
          </p:cNvSpPr>
          <p:nvPr/>
        </p:nvSpPr>
        <p:spPr bwMode="auto">
          <a:xfrm>
            <a:off x="1143000" y="4953000"/>
            <a:ext cx="732790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solidFill>
                  <a:srgbClr val="CC0000"/>
                </a:solidFill>
              </a:rPr>
              <a:t>[Proof of the latter bound is similar to the randomized QuickSort. See Exercise.]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wipe(up)">
                                      <p:cBhvr>
                                        <p:cTn id="7" dur="500"/>
                                        <p:tgtEl>
                                          <p:spTgt spid="76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6806"/>
                                        </p:tgtEl>
                                        <p:attrNameLst>
                                          <p:attrName>style.visibility</p:attrName>
                                        </p:attrNameLst>
                                      </p:cBhvr>
                                      <p:to>
                                        <p:strVal val="visible"/>
                                      </p:to>
                                    </p:set>
                                    <p:animEffect transition="in" filter="wipe(up)">
                                      <p:cBhvr>
                                        <p:cTn id="12" dur="500"/>
                                        <p:tgtEl>
                                          <p:spTgt spid="768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6810"/>
                                        </p:tgtEl>
                                        <p:attrNameLst>
                                          <p:attrName>style.visibility</p:attrName>
                                        </p:attrNameLst>
                                      </p:cBhvr>
                                      <p:to>
                                        <p:strVal val="visible"/>
                                      </p:to>
                                    </p:set>
                                    <p:animEffect transition="in" filter="wipe(up)">
                                      <p:cBhvr>
                                        <p:cTn id="17" dur="500"/>
                                        <p:tgtEl>
                                          <p:spTgt spid="76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6811"/>
                                        </p:tgtEl>
                                        <p:attrNameLst>
                                          <p:attrName>style.visibility</p:attrName>
                                        </p:attrNameLst>
                                      </p:cBhvr>
                                      <p:to>
                                        <p:strVal val="visible"/>
                                      </p:to>
                                    </p:set>
                                    <p:animEffect transition="in" filter="wipe(up)">
                                      <p:cBhvr>
                                        <p:cTn id="22" dur="500"/>
                                        <p:tgtEl>
                                          <p:spTgt spid="76811"/>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76812"/>
                                        </p:tgtEl>
                                        <p:attrNameLst>
                                          <p:attrName>style.visibility</p:attrName>
                                        </p:attrNameLst>
                                      </p:cBhvr>
                                      <p:to>
                                        <p:strVal val="visible"/>
                                      </p:to>
                                    </p:set>
                                    <p:animEffect transition="in" filter="wipe(left)">
                                      <p:cBhvr>
                                        <p:cTn id="26" dur="500"/>
                                        <p:tgtEl>
                                          <p:spTgt spid="76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utoUpdateAnimBg="0"/>
      <p:bldP spid="76810" grpId="0" autoUpdateAnimBg="0"/>
      <p:bldP spid="7681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2286000"/>
            <a:ext cx="7772400" cy="1143000"/>
          </a:xfrm>
          <a:solidFill>
            <a:srgbClr val="FFCCCC"/>
          </a:solidFill>
          <a:ln w="76200">
            <a:pattFill prst="pct75">
              <a:fgClr>
                <a:schemeClr val="accent2"/>
              </a:fgClr>
              <a:bgClr>
                <a:srgbClr val="FFFFFF"/>
              </a:bgClr>
            </a:pattFill>
            <a:miter lim="800000"/>
            <a:headEnd/>
            <a:tailEnd/>
          </a:ln>
        </p:spPr>
        <p:txBody>
          <a:bodyPr/>
          <a:lstStyle/>
          <a:p>
            <a:pPr eaLnBrk="1" hangingPunct="1"/>
            <a:r>
              <a:rPr lang="en-US" sz="6000" smtClean="0">
                <a:solidFill>
                  <a:schemeClr val="accent2"/>
                </a:solidFill>
                <a:latin typeface="Arial Rounded MT Bold" pitchFamily="34" charset="0"/>
              </a:rPr>
              <a:t>Exercises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1000" y="304800"/>
            <a:ext cx="8229600" cy="685800"/>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CA"/>
          </a:p>
        </p:txBody>
      </p:sp>
      <p:sp>
        <p:nvSpPr>
          <p:cNvPr id="4099" name="Rectangle 3"/>
          <p:cNvSpPr>
            <a:spLocks noGrp="1" noChangeArrowheads="1"/>
          </p:cNvSpPr>
          <p:nvPr>
            <p:ph type="title"/>
          </p:nvPr>
        </p:nvSpPr>
        <p:spPr>
          <a:xfrm>
            <a:off x="381000" y="0"/>
            <a:ext cx="7772400" cy="1143000"/>
          </a:xfrm>
        </p:spPr>
        <p:txBody>
          <a:bodyPr/>
          <a:lstStyle/>
          <a:p>
            <a:pPr algn="l" eaLnBrk="1" hangingPunct="1"/>
            <a:r>
              <a:rPr lang="en-US" sz="4000" u="sng" smtClean="0">
                <a:latin typeface="Arial" pitchFamily="34" charset="0"/>
              </a:rPr>
              <a:t>References</a:t>
            </a:r>
            <a:r>
              <a:rPr lang="en-US" sz="4000" smtClean="0">
                <a:latin typeface="Arial" pitchFamily="34" charset="0"/>
              </a:rPr>
              <a:t>:</a:t>
            </a:r>
          </a:p>
        </p:txBody>
      </p:sp>
      <p:sp>
        <p:nvSpPr>
          <p:cNvPr id="4100" name="Text Box 4"/>
          <p:cNvSpPr txBox="1">
            <a:spLocks noChangeArrowheads="1"/>
          </p:cNvSpPr>
          <p:nvPr/>
        </p:nvSpPr>
        <p:spPr bwMode="auto">
          <a:xfrm>
            <a:off x="822325" y="2403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endParaRPr lang="en-US" sz="2400">
              <a:solidFill>
                <a:schemeClr val="tx1"/>
              </a:solidFill>
              <a:latin typeface="Times New Roman" pitchFamily="18" charset="0"/>
            </a:endParaRPr>
          </a:p>
        </p:txBody>
      </p:sp>
      <p:sp>
        <p:nvSpPr>
          <p:cNvPr id="4101" name="Rectangle 5"/>
          <p:cNvSpPr>
            <a:spLocks noChangeArrowheads="1"/>
          </p:cNvSpPr>
          <p:nvPr/>
        </p:nvSpPr>
        <p:spPr bwMode="auto">
          <a:xfrm>
            <a:off x="381000" y="990600"/>
            <a:ext cx="8229600" cy="32004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lnSpc>
                <a:spcPct val="70000"/>
              </a:lnSpc>
              <a:spcBef>
                <a:spcPct val="20000"/>
              </a:spcBef>
            </a:pPr>
            <a:r>
              <a:rPr lang="en-US">
                <a:solidFill>
                  <a:schemeClr val="tx1"/>
                </a:solidFill>
              </a:rPr>
              <a:t> </a:t>
            </a:r>
          </a:p>
          <a:p>
            <a:pPr marL="742950" lvl="1" indent="-285750">
              <a:lnSpc>
                <a:spcPct val="70000"/>
              </a:lnSpc>
              <a:spcBef>
                <a:spcPct val="20000"/>
              </a:spcBef>
              <a:buFontTx/>
              <a:buChar char="•"/>
            </a:pPr>
            <a:r>
              <a:rPr lang="en-US" sz="1800">
                <a:solidFill>
                  <a:schemeClr val="tx1"/>
                </a:solidFill>
              </a:rPr>
              <a:t>[M. de Berge et al] chapter 11</a:t>
            </a:r>
          </a:p>
          <a:p>
            <a:pPr marL="742950" lvl="1" indent="-285750">
              <a:lnSpc>
                <a:spcPct val="70000"/>
              </a:lnSpc>
              <a:buFontTx/>
              <a:buChar char="•"/>
            </a:pPr>
            <a:r>
              <a:rPr lang="en-US" sz="1800">
                <a:solidFill>
                  <a:schemeClr val="tx1"/>
                </a:solidFill>
              </a:rPr>
              <a:t> [Preparata-Shamos’85] chapter 3</a:t>
            </a:r>
          </a:p>
          <a:p>
            <a:pPr marL="742950" lvl="1" indent="-285750">
              <a:lnSpc>
                <a:spcPct val="70000"/>
              </a:lnSpc>
              <a:buFontTx/>
              <a:buChar char="•"/>
            </a:pPr>
            <a:r>
              <a:rPr lang="en-US" sz="1800">
                <a:solidFill>
                  <a:schemeClr val="tx1"/>
                </a:solidFill>
              </a:rPr>
              <a:t> [O’Rourke’98] chapter 4</a:t>
            </a:r>
          </a:p>
          <a:p>
            <a:pPr marL="742950" lvl="1" indent="-285750">
              <a:lnSpc>
                <a:spcPct val="70000"/>
              </a:lnSpc>
              <a:buFontTx/>
              <a:buChar char="•"/>
            </a:pPr>
            <a:r>
              <a:rPr lang="en-US" sz="1800">
                <a:solidFill>
                  <a:schemeClr val="tx1"/>
                </a:solidFill>
              </a:rPr>
              <a:t> [Edelsbrunner’87] chapter 8</a:t>
            </a:r>
          </a:p>
          <a:p>
            <a:pPr marL="742950" lvl="1" indent="-285750">
              <a:lnSpc>
                <a:spcPct val="70000"/>
              </a:lnSpc>
              <a:buFontTx/>
              <a:buChar char="•"/>
            </a:pPr>
            <a:r>
              <a:rPr lang="en-US" sz="1800">
                <a:solidFill>
                  <a:schemeClr val="tx1"/>
                </a:solidFill>
              </a:rPr>
              <a:t> Branko Grünbaum, </a:t>
            </a:r>
            <a:r>
              <a:rPr lang="en-US" sz="1800" i="1"/>
              <a:t>"Convex Polytopes,"</a:t>
            </a:r>
            <a:r>
              <a:rPr lang="en-US" sz="1800">
                <a:solidFill>
                  <a:schemeClr val="tx1"/>
                </a:solidFill>
              </a:rPr>
              <a:t>  2nd edition (prepared by Volker Kaibel, Victor Klee, Günter Ziegler), Springer, 2003.</a:t>
            </a:r>
          </a:p>
          <a:p>
            <a:pPr marL="742950" lvl="1" indent="-285750">
              <a:lnSpc>
                <a:spcPct val="70000"/>
              </a:lnSpc>
              <a:buFontTx/>
              <a:buChar char="•"/>
            </a:pPr>
            <a:r>
              <a:rPr lang="en-US" sz="1800">
                <a:solidFill>
                  <a:schemeClr val="tx1"/>
                </a:solidFill>
              </a:rPr>
              <a:t>Günter M. Ziegler</a:t>
            </a:r>
            <a:r>
              <a:rPr lang="en-US" sz="1800" b="1">
                <a:solidFill>
                  <a:schemeClr val="tx1"/>
                </a:solidFill>
              </a:rPr>
              <a:t>,   </a:t>
            </a:r>
            <a:r>
              <a:rPr lang="en-US" sz="1800" i="1"/>
              <a:t>"Lectures on Polytopes,"</a:t>
            </a:r>
            <a:r>
              <a:rPr lang="en-US" sz="1800" b="1"/>
              <a:t>  </a:t>
            </a:r>
            <a:r>
              <a:rPr lang="en-US" sz="1800" b="1">
                <a:solidFill>
                  <a:schemeClr val="tx1"/>
                </a:solidFill>
              </a:rPr>
              <a:t> </a:t>
            </a:r>
            <a:r>
              <a:rPr lang="en-US" sz="1800">
                <a:solidFill>
                  <a:schemeClr val="tx1"/>
                </a:solidFill>
              </a:rPr>
              <a:t>Graduate Texts in Mathematics</a:t>
            </a:r>
            <a:r>
              <a:rPr lang="en-US" sz="1800" b="1">
                <a:solidFill>
                  <a:schemeClr val="tx1"/>
                </a:solidFill>
              </a:rPr>
              <a:t> </a:t>
            </a:r>
            <a:r>
              <a:rPr lang="en-US" sz="1800">
                <a:solidFill>
                  <a:schemeClr val="tx1"/>
                </a:solidFill>
              </a:rPr>
              <a:t>152, Springer 1995. Revised sixth printing 2006.</a:t>
            </a:r>
          </a:p>
          <a:p>
            <a:pPr marL="742950" lvl="1" indent="-285750">
              <a:lnSpc>
                <a:spcPct val="70000"/>
              </a:lnSpc>
              <a:buFontTx/>
              <a:buChar char="•"/>
            </a:pPr>
            <a:r>
              <a:rPr lang="en-US" sz="1800">
                <a:solidFill>
                  <a:schemeClr val="tx1"/>
                </a:solidFill>
              </a:rPr>
              <a:t>Arne Brondsted, </a:t>
            </a:r>
            <a:r>
              <a:rPr lang="en-US" sz="1800" i="1"/>
              <a:t>"An Introduction to Convex Polytopes,"</a:t>
            </a:r>
            <a:r>
              <a:rPr lang="en-US" sz="1800">
                <a:solidFill>
                  <a:schemeClr val="tx1"/>
                </a:solidFill>
              </a:rPr>
              <a:t> Springer, 1983.</a:t>
            </a:r>
          </a:p>
        </p:txBody>
      </p:sp>
      <p:sp>
        <p:nvSpPr>
          <p:cNvPr id="4102" name="Rectangle 6"/>
          <p:cNvSpPr>
            <a:spLocks noChangeArrowheads="1"/>
          </p:cNvSpPr>
          <p:nvPr/>
        </p:nvSpPr>
        <p:spPr bwMode="auto">
          <a:xfrm>
            <a:off x="457200" y="4724400"/>
            <a:ext cx="8229600" cy="1381125"/>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0"/>
              </a:spcBef>
            </a:pPr>
            <a:r>
              <a:rPr lang="en-US" sz="2800" u="sng">
                <a:solidFill>
                  <a:schemeClr val="tx1"/>
                </a:solidFill>
              </a:rPr>
              <a:t>Applications</a:t>
            </a:r>
            <a:r>
              <a:rPr lang="en-US" sz="2800">
                <a:solidFill>
                  <a:schemeClr val="tx1"/>
                </a:solidFill>
              </a:rPr>
              <a:t>: </a:t>
            </a:r>
          </a:p>
          <a:p>
            <a:pPr lvl="1">
              <a:lnSpc>
                <a:spcPct val="100000"/>
              </a:lnSpc>
              <a:spcBef>
                <a:spcPct val="0"/>
              </a:spcBef>
              <a:buFontTx/>
              <a:buChar char="•"/>
            </a:pPr>
            <a:r>
              <a:rPr lang="en-US" sz="1800">
                <a:solidFill>
                  <a:schemeClr val="tx2"/>
                </a:solidFill>
              </a:rPr>
              <a:t>  </a:t>
            </a:r>
            <a:r>
              <a:rPr lang="en-US">
                <a:solidFill>
                  <a:schemeClr val="tx2"/>
                </a:solidFill>
              </a:rPr>
              <a:t>Clustering, graphics, CAD/CAM, pattern recognition, Operations Research</a:t>
            </a:r>
          </a:p>
          <a:p>
            <a:pPr lvl="1">
              <a:lnSpc>
                <a:spcPct val="100000"/>
              </a:lnSpc>
              <a:spcBef>
                <a:spcPct val="20000"/>
              </a:spcBef>
              <a:buFontTx/>
              <a:buChar char="•"/>
            </a:pPr>
            <a:r>
              <a:rPr lang="en-US">
                <a:solidFill>
                  <a:schemeClr val="tx2"/>
                </a:solidFill>
              </a:rPr>
              <a:t>  Voronoi Diagrams &amp; Delaunay Triangulations</a:t>
            </a:r>
          </a:p>
          <a:p>
            <a:pPr lvl="1">
              <a:lnSpc>
                <a:spcPct val="100000"/>
              </a:lnSpc>
              <a:spcBef>
                <a:spcPct val="20000"/>
              </a:spcBef>
              <a:buFontTx/>
              <a:buChar char="•"/>
            </a:pPr>
            <a:r>
              <a:rPr lang="en-US">
                <a:solidFill>
                  <a:schemeClr val="tx2"/>
                </a:solidFill>
              </a:rPr>
              <a:t>  …</a:t>
            </a:r>
            <a:endParaRPr lang="en-US" sz="240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750" name="Equation" r:id="rId3" imgW="114151" imgH="215619" progId="Equation.3">
                  <p:embed/>
                </p:oleObj>
              </mc:Choice>
              <mc:Fallback>
                <p:oleObj name="Equation" r:id="rId3" imgW="114151" imgH="21561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7"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751" name="Equation" r:id="rId5" imgW="114151" imgH="215619" progId="Equation.3">
                  <p:embed/>
                </p:oleObj>
              </mc:Choice>
              <mc:Fallback>
                <p:oleObj name="Equation" r:id="rId5"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48"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752" name="Equation" r:id="rId6" imgW="114151" imgH="215619" progId="Equation.3">
                  <p:embed/>
                </p:oleObj>
              </mc:Choice>
              <mc:Fallback>
                <p:oleObj name="Equation" r:id="rId6" imgW="114151" imgH="21561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49" name="Rectangle 6"/>
          <p:cNvSpPr>
            <a:spLocks noChangeArrowheads="1"/>
          </p:cNvSpPr>
          <p:nvPr/>
        </p:nvSpPr>
        <p:spPr bwMode="auto">
          <a:xfrm>
            <a:off x="457200" y="381000"/>
            <a:ext cx="8458200" cy="532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100000"/>
              </a:lnSpc>
              <a:spcBef>
                <a:spcPct val="20000"/>
              </a:spcBef>
              <a:buFontTx/>
              <a:buAutoNum type="arabicPeriod"/>
            </a:pPr>
            <a:r>
              <a:rPr lang="en-US">
                <a:solidFill>
                  <a:schemeClr val="tx1"/>
                </a:solidFill>
              </a:rPr>
              <a:t>Modify the stated Gift-Wrapping algorithm so that it outputs the face lattice incidence</a:t>
            </a:r>
            <a:br>
              <a:rPr lang="en-US">
                <a:solidFill>
                  <a:schemeClr val="tx1"/>
                </a:solidFill>
              </a:rPr>
            </a:br>
            <a:r>
              <a:rPr lang="en-US">
                <a:solidFill>
                  <a:schemeClr val="tx1"/>
                </a:solidFill>
              </a:rPr>
              <a:t>graph of CH(P).</a:t>
            </a:r>
          </a:p>
          <a:p>
            <a:pPr marL="457200" indent="-457200">
              <a:lnSpc>
                <a:spcPct val="100000"/>
              </a:lnSpc>
              <a:spcBef>
                <a:spcPct val="20000"/>
              </a:spcBef>
              <a:buFontTx/>
              <a:buAutoNum type="arabicPeriod"/>
            </a:pPr>
            <a:endParaRPr lang="en-US">
              <a:solidFill>
                <a:schemeClr val="tx1"/>
              </a:solidFill>
            </a:endParaRPr>
          </a:p>
          <a:p>
            <a:pPr marL="457200" indent="-457200">
              <a:lnSpc>
                <a:spcPct val="100000"/>
              </a:lnSpc>
              <a:spcBef>
                <a:spcPct val="20000"/>
              </a:spcBef>
              <a:buFontTx/>
              <a:buAutoNum type="arabicPeriod"/>
            </a:pPr>
            <a:r>
              <a:rPr lang="en-US">
                <a:solidFill>
                  <a:schemeClr val="tx1"/>
                </a:solidFill>
              </a:rPr>
              <a:t>Complete the proof of the O(n log n) expected time bound on the randomized incremental 3D convex hull algorithm.</a:t>
            </a:r>
            <a:br>
              <a:rPr lang="en-US">
                <a:solidFill>
                  <a:schemeClr val="tx1"/>
                </a:solidFill>
              </a:rPr>
            </a:br>
            <a:endParaRPr lang="en-US">
              <a:solidFill>
                <a:schemeClr val="tx1"/>
              </a:solidFill>
            </a:endParaRPr>
          </a:p>
          <a:p>
            <a:pPr marL="457200" indent="-457200">
              <a:lnSpc>
                <a:spcPct val="100000"/>
              </a:lnSpc>
              <a:spcBef>
                <a:spcPct val="20000"/>
              </a:spcBef>
              <a:buFontTx/>
              <a:buAutoNum type="arabicPeriod"/>
            </a:pPr>
            <a:r>
              <a:rPr lang="en-US">
                <a:solidFill>
                  <a:schemeClr val="tx1"/>
                </a:solidFill>
              </a:rPr>
              <a:t>Design &amp; analyze the 2D version of the beneath-beyond convex hull algorithm. </a:t>
            </a:r>
          </a:p>
          <a:p>
            <a:pPr marL="457200" indent="-457200">
              <a:lnSpc>
                <a:spcPct val="100000"/>
              </a:lnSpc>
              <a:spcBef>
                <a:spcPct val="20000"/>
              </a:spcBef>
              <a:buFontTx/>
              <a:buAutoNum type="arabicPeriod"/>
            </a:pPr>
            <a:endParaRPr lang="en-US">
              <a:solidFill>
                <a:schemeClr val="tx1"/>
              </a:solidFill>
            </a:endParaRPr>
          </a:p>
          <a:p>
            <a:pPr marL="457200" indent="-457200">
              <a:lnSpc>
                <a:spcPct val="100000"/>
              </a:lnSpc>
              <a:spcBef>
                <a:spcPct val="20000"/>
              </a:spcBef>
              <a:buFontTx/>
              <a:buAutoNum type="arabicPeriod"/>
            </a:pPr>
            <a:r>
              <a:rPr lang="en-US">
                <a:solidFill>
                  <a:schemeClr val="tx1"/>
                </a:solidFill>
              </a:rPr>
              <a:t>Design &amp; analyze the 2D version of the randomized incremental convex hull algorithm.</a:t>
            </a:r>
            <a:br>
              <a:rPr lang="en-US">
                <a:solidFill>
                  <a:schemeClr val="tx1"/>
                </a:solidFill>
              </a:rPr>
            </a:br>
            <a:endParaRPr lang="en-US">
              <a:solidFill>
                <a:schemeClr val="tx1"/>
              </a:solidFill>
            </a:endParaRPr>
          </a:p>
          <a:p>
            <a:pPr marL="457200" indent="-457200">
              <a:lnSpc>
                <a:spcPct val="100000"/>
              </a:lnSpc>
              <a:spcBef>
                <a:spcPct val="20000"/>
              </a:spcBef>
              <a:buFontTx/>
              <a:buAutoNum type="arabicPeriod"/>
            </a:pPr>
            <a:r>
              <a:rPr lang="en-US">
                <a:solidFill>
                  <a:schemeClr val="tx1"/>
                </a:solidFill>
              </a:rPr>
              <a:t>Design &amp; analyze the 3D version of the QuickHull convex hull algorithm. </a:t>
            </a:r>
            <a:r>
              <a:rPr lang="en-US">
                <a:solidFill>
                  <a:srgbClr val="CC0000"/>
                </a:solidFill>
              </a:rPr>
              <a:t>[See Slide 2.]</a:t>
            </a:r>
            <a:br>
              <a:rPr lang="en-US">
                <a:solidFill>
                  <a:srgbClr val="CC0000"/>
                </a:solidFill>
              </a:rPr>
            </a:br>
            <a:endParaRPr lang="en-US">
              <a:solidFill>
                <a:srgbClr val="CC0000"/>
              </a:solidFill>
            </a:endParaRPr>
          </a:p>
          <a:p>
            <a:pPr marL="457200" indent="-457200">
              <a:lnSpc>
                <a:spcPct val="100000"/>
              </a:lnSpc>
              <a:spcBef>
                <a:spcPct val="20000"/>
              </a:spcBef>
              <a:buFontTx/>
              <a:buAutoNum type="arabicPeriod"/>
            </a:pPr>
            <a:r>
              <a:rPr lang="en-US">
                <a:solidFill>
                  <a:schemeClr val="tx1"/>
                </a:solidFill>
                <a:cs typeface="Times New Roman" pitchFamily="18" charset="0"/>
              </a:rPr>
              <a:t>We are given a set P={ p</a:t>
            </a:r>
            <a:r>
              <a:rPr lang="en-US" baseline="-30000">
                <a:solidFill>
                  <a:schemeClr val="tx1"/>
                </a:solidFill>
                <a:cs typeface="Times New Roman" pitchFamily="18" charset="0"/>
              </a:rPr>
              <a:t>1</a:t>
            </a:r>
            <a:r>
              <a:rPr lang="en-US">
                <a:solidFill>
                  <a:schemeClr val="tx1"/>
                </a:solidFill>
                <a:cs typeface="Times New Roman" pitchFamily="18" charset="0"/>
              </a:rPr>
              <a:t>,…,p</a:t>
            </a:r>
            <a:r>
              <a:rPr lang="en-US" baseline="-30000">
                <a:solidFill>
                  <a:schemeClr val="tx1"/>
                </a:solidFill>
                <a:cs typeface="Times New Roman" pitchFamily="18" charset="0"/>
              </a:rPr>
              <a:t>n </a:t>
            </a:r>
            <a:r>
              <a:rPr lang="en-US">
                <a:solidFill>
                  <a:schemeClr val="tx1"/>
                </a:solidFill>
                <a:cs typeface="Times New Roman" pitchFamily="18" charset="0"/>
              </a:rPr>
              <a:t>} of n&gt;3 points and another point </a:t>
            </a:r>
            <a:r>
              <a:rPr lang="en-US" i="1">
                <a:solidFill>
                  <a:schemeClr val="tx1"/>
                </a:solidFill>
                <a:cs typeface="Times New Roman" pitchFamily="18" charset="0"/>
              </a:rPr>
              <a:t>q</a:t>
            </a:r>
            <a:r>
              <a:rPr lang="en-US">
                <a:solidFill>
                  <a:schemeClr val="tx1"/>
                </a:solidFill>
                <a:cs typeface="Times New Roman" pitchFamily="18" charset="0"/>
              </a:rPr>
              <a:t>, all in </a:t>
            </a:r>
            <a:r>
              <a:rPr lang="en-US">
                <a:solidFill>
                  <a:schemeClr val="tx1"/>
                </a:solidFill>
                <a:latin typeface="Times New Roman" pitchFamily="18" charset="0"/>
                <a:cs typeface="Times New Roman" pitchFamily="18" charset="0"/>
                <a:sym typeface="Symbol" pitchFamily="18" charset="2"/>
              </a:rPr>
              <a:t></a:t>
            </a:r>
            <a:r>
              <a:rPr lang="en-US" baseline="30000">
                <a:solidFill>
                  <a:schemeClr val="tx1"/>
                </a:solidFill>
                <a:cs typeface="Times New Roman" pitchFamily="18" charset="0"/>
              </a:rPr>
              <a:t>3</a:t>
            </a:r>
            <a:r>
              <a:rPr lang="en-US">
                <a:solidFill>
                  <a:schemeClr val="tx1"/>
                </a:solidFill>
                <a:cs typeface="Times New Roman" pitchFamily="18" charset="0"/>
              </a:rPr>
              <a:t>. </a:t>
            </a:r>
            <a:br>
              <a:rPr lang="en-US">
                <a:solidFill>
                  <a:schemeClr val="tx1"/>
                </a:solidFill>
                <a:cs typeface="Times New Roman" pitchFamily="18" charset="0"/>
              </a:rPr>
            </a:br>
            <a:r>
              <a:rPr lang="en-US">
                <a:solidFill>
                  <a:schemeClr val="tx1"/>
                </a:solidFill>
                <a:cs typeface="Times New Roman" pitchFamily="18" charset="0"/>
              </a:rPr>
              <a:t>Assume P and q are in general position, i.e., no 4 points are co-planar.</a:t>
            </a:r>
            <a:r>
              <a:rPr lang="en-US" baseline="30000">
                <a:solidFill>
                  <a:schemeClr val="tx1"/>
                </a:solidFill>
                <a:cs typeface="Times New Roman" pitchFamily="18" charset="0"/>
              </a:rPr>
              <a:t> </a:t>
            </a:r>
            <a:r>
              <a:rPr lang="en-US">
                <a:solidFill>
                  <a:schemeClr val="tx1"/>
                </a:solidFill>
                <a:cs typeface="Times New Roman" pitchFamily="18" charset="0"/>
              </a:rPr>
              <a:t>Our task is to </a:t>
            </a:r>
            <a:br>
              <a:rPr lang="en-US">
                <a:solidFill>
                  <a:schemeClr val="tx1"/>
                </a:solidFill>
                <a:cs typeface="Times New Roman" pitchFamily="18" charset="0"/>
              </a:rPr>
            </a:br>
            <a:r>
              <a:rPr lang="en-US">
                <a:solidFill>
                  <a:schemeClr val="tx1"/>
                </a:solidFill>
                <a:cs typeface="Times New Roman" pitchFamily="18" charset="0"/>
              </a:rPr>
              <a:t>determine whether or not q is in convex hull of P, and output a certificate in each case.</a:t>
            </a:r>
            <a:br>
              <a:rPr lang="en-US">
                <a:solidFill>
                  <a:schemeClr val="tx1"/>
                </a:solidFill>
                <a:cs typeface="Times New Roman" pitchFamily="18" charset="0"/>
              </a:rPr>
            </a:br>
            <a:r>
              <a:rPr lang="en-US">
                <a:solidFill>
                  <a:srgbClr val="CC0000"/>
                </a:solidFill>
                <a:cs typeface="Times New Roman" pitchFamily="18" charset="0"/>
              </a:rPr>
              <a:t>[Note that convex hull of P is NOT given.]</a:t>
            </a:r>
            <a:r>
              <a:rPr lang="en-US">
                <a:solidFill>
                  <a:schemeClr val="tx1"/>
                </a:solidFill>
                <a:cs typeface="Times New Roman" pitchFamily="18" charset="0"/>
              </a:rPr>
              <a:t> </a:t>
            </a:r>
            <a:br>
              <a:rPr lang="en-US">
                <a:solidFill>
                  <a:schemeClr val="tx1"/>
                </a:solidFill>
                <a:cs typeface="Times New Roman" pitchFamily="18" charset="0"/>
              </a:rPr>
            </a:br>
            <a:r>
              <a:rPr lang="en-US">
                <a:solidFill>
                  <a:schemeClr val="tx1"/>
                </a:solidFill>
                <a:cs typeface="Times New Roman" pitchFamily="18" charset="0"/>
              </a:rPr>
              <a:t>Design and analyze an O(n)-time algorithm that</a:t>
            </a:r>
            <a:br>
              <a:rPr lang="en-US">
                <a:solidFill>
                  <a:schemeClr val="tx1"/>
                </a:solidFill>
                <a:cs typeface="Times New Roman" pitchFamily="18" charset="0"/>
              </a:rPr>
            </a:br>
            <a:r>
              <a:rPr lang="en-US">
                <a:solidFill>
                  <a:schemeClr val="tx1"/>
                </a:solidFill>
                <a:cs typeface="Times New Roman" pitchFamily="18" charset="0"/>
              </a:rPr>
              <a:t>   (i)   if q</a:t>
            </a:r>
            <a:r>
              <a:rPr lang="en-US">
                <a:solidFill>
                  <a:schemeClr val="tx1"/>
                </a:solidFill>
                <a:latin typeface="Times New Roman" pitchFamily="18" charset="0"/>
                <a:cs typeface="Times New Roman" pitchFamily="18" charset="0"/>
                <a:sym typeface="Symbol" pitchFamily="18" charset="2"/>
              </a:rPr>
              <a:t></a:t>
            </a:r>
            <a:r>
              <a:rPr lang="en-US">
                <a:solidFill>
                  <a:schemeClr val="tx1"/>
                </a:solidFill>
                <a:cs typeface="Times New Roman" pitchFamily="18" charset="0"/>
              </a:rPr>
              <a:t>CH(P), it outputs 3 points p</a:t>
            </a:r>
            <a:r>
              <a:rPr lang="en-US" baseline="-30000">
                <a:solidFill>
                  <a:schemeClr val="tx1"/>
                </a:solidFill>
                <a:cs typeface="Times New Roman" pitchFamily="18" charset="0"/>
              </a:rPr>
              <a:t>i</a:t>
            </a:r>
            <a:r>
              <a:rPr lang="en-US">
                <a:solidFill>
                  <a:schemeClr val="tx1"/>
                </a:solidFill>
                <a:cs typeface="Times New Roman" pitchFamily="18" charset="0"/>
              </a:rPr>
              <a:t>, p</a:t>
            </a:r>
            <a:r>
              <a:rPr lang="en-US" baseline="-30000">
                <a:solidFill>
                  <a:schemeClr val="tx1"/>
                </a:solidFill>
                <a:cs typeface="Times New Roman" pitchFamily="18" charset="0"/>
              </a:rPr>
              <a:t>j</a:t>
            </a:r>
            <a:r>
              <a:rPr lang="en-US">
                <a:solidFill>
                  <a:schemeClr val="tx1"/>
                </a:solidFill>
                <a:cs typeface="Times New Roman" pitchFamily="18" charset="0"/>
              </a:rPr>
              <a:t>, p</a:t>
            </a:r>
            <a:r>
              <a:rPr lang="en-US" baseline="-30000">
                <a:solidFill>
                  <a:schemeClr val="tx1"/>
                </a:solidFill>
                <a:cs typeface="Times New Roman" pitchFamily="18" charset="0"/>
              </a:rPr>
              <a:t>k </a:t>
            </a:r>
            <a:r>
              <a:rPr lang="en-US">
                <a:solidFill>
                  <a:schemeClr val="tx1"/>
                </a:solidFill>
                <a:latin typeface="Times New Roman" pitchFamily="18" charset="0"/>
                <a:cs typeface="Times New Roman" pitchFamily="18" charset="0"/>
                <a:sym typeface="Symbol" pitchFamily="18" charset="2"/>
              </a:rPr>
              <a:t></a:t>
            </a:r>
            <a:r>
              <a:rPr lang="en-US">
                <a:solidFill>
                  <a:schemeClr val="tx1"/>
                </a:solidFill>
                <a:cs typeface="Times New Roman" pitchFamily="18" charset="0"/>
              </a:rPr>
              <a:t> P</a:t>
            </a:r>
            <a:r>
              <a:rPr lang="en-US" i="1">
                <a:solidFill>
                  <a:schemeClr val="tx1"/>
                </a:solidFill>
                <a:cs typeface="Times New Roman" pitchFamily="18" charset="0"/>
              </a:rPr>
              <a:t>, </a:t>
            </a:r>
            <a:r>
              <a:rPr lang="en-US">
                <a:solidFill>
                  <a:schemeClr val="tx1"/>
                </a:solidFill>
                <a:cs typeface="Times New Roman" pitchFamily="18" charset="0"/>
              </a:rPr>
              <a:t>such that their affine hull plane </a:t>
            </a:r>
            <a:br>
              <a:rPr lang="en-US">
                <a:solidFill>
                  <a:schemeClr val="tx1"/>
                </a:solidFill>
                <a:cs typeface="Times New Roman" pitchFamily="18" charset="0"/>
              </a:rPr>
            </a:br>
            <a:r>
              <a:rPr lang="en-US">
                <a:solidFill>
                  <a:schemeClr val="tx1"/>
                </a:solidFill>
                <a:cs typeface="Times New Roman" pitchFamily="18" charset="0"/>
              </a:rPr>
              <a:t>         aff(p</a:t>
            </a:r>
            <a:r>
              <a:rPr lang="en-US" baseline="-30000">
                <a:solidFill>
                  <a:schemeClr val="tx1"/>
                </a:solidFill>
                <a:cs typeface="Times New Roman" pitchFamily="18" charset="0"/>
              </a:rPr>
              <a:t>i</a:t>
            </a:r>
            <a:r>
              <a:rPr lang="en-US">
                <a:solidFill>
                  <a:schemeClr val="tx1"/>
                </a:solidFill>
                <a:cs typeface="Times New Roman" pitchFamily="18" charset="0"/>
              </a:rPr>
              <a:t>, p</a:t>
            </a:r>
            <a:r>
              <a:rPr lang="en-US" baseline="-30000">
                <a:solidFill>
                  <a:schemeClr val="tx1"/>
                </a:solidFill>
                <a:cs typeface="Times New Roman" pitchFamily="18" charset="0"/>
              </a:rPr>
              <a:t>j</a:t>
            </a:r>
            <a:r>
              <a:rPr lang="en-US">
                <a:solidFill>
                  <a:schemeClr val="tx1"/>
                </a:solidFill>
                <a:cs typeface="Times New Roman" pitchFamily="18" charset="0"/>
              </a:rPr>
              <a:t>, p</a:t>
            </a:r>
            <a:r>
              <a:rPr lang="en-US" baseline="-30000">
                <a:solidFill>
                  <a:schemeClr val="tx1"/>
                </a:solidFill>
                <a:cs typeface="Times New Roman" pitchFamily="18" charset="0"/>
              </a:rPr>
              <a:t>k</a:t>
            </a:r>
            <a:r>
              <a:rPr lang="en-US">
                <a:solidFill>
                  <a:schemeClr val="tx1"/>
                </a:solidFill>
                <a:cs typeface="Times New Roman" pitchFamily="18" charset="0"/>
              </a:rPr>
              <a:t>)</a:t>
            </a:r>
            <a:r>
              <a:rPr lang="en-US" i="1">
                <a:solidFill>
                  <a:schemeClr val="tx1"/>
                </a:solidFill>
                <a:cs typeface="Times New Roman" pitchFamily="18" charset="0"/>
              </a:rPr>
              <a:t> </a:t>
            </a:r>
            <a:r>
              <a:rPr lang="en-US">
                <a:solidFill>
                  <a:schemeClr val="tx1"/>
                </a:solidFill>
                <a:cs typeface="Times New Roman" pitchFamily="18" charset="0"/>
              </a:rPr>
              <a:t>separates q from P, or </a:t>
            </a:r>
            <a:br>
              <a:rPr lang="en-US">
                <a:solidFill>
                  <a:schemeClr val="tx1"/>
                </a:solidFill>
                <a:cs typeface="Times New Roman" pitchFamily="18" charset="0"/>
              </a:rPr>
            </a:br>
            <a:r>
              <a:rPr lang="en-US">
                <a:solidFill>
                  <a:schemeClr val="tx1"/>
                </a:solidFill>
                <a:cs typeface="Times New Roman" pitchFamily="18" charset="0"/>
              </a:rPr>
              <a:t>   (ii)  if q</a:t>
            </a:r>
            <a:r>
              <a:rPr lang="en-US">
                <a:solidFill>
                  <a:schemeClr val="tx1"/>
                </a:solidFill>
                <a:latin typeface="Times New Roman" pitchFamily="18" charset="0"/>
                <a:cs typeface="Times New Roman" pitchFamily="18" charset="0"/>
                <a:sym typeface="Symbol" pitchFamily="18" charset="2"/>
              </a:rPr>
              <a:t></a:t>
            </a:r>
            <a:r>
              <a:rPr lang="en-US">
                <a:solidFill>
                  <a:schemeClr val="tx1"/>
                </a:solidFill>
                <a:cs typeface="Times New Roman" pitchFamily="18" charset="0"/>
              </a:rPr>
              <a:t>CH(P), it outputs 4 points p</a:t>
            </a:r>
            <a:r>
              <a:rPr lang="en-US" baseline="-30000">
                <a:solidFill>
                  <a:schemeClr val="tx1"/>
                </a:solidFill>
                <a:cs typeface="Times New Roman" pitchFamily="18" charset="0"/>
              </a:rPr>
              <a:t>i</a:t>
            </a:r>
            <a:r>
              <a:rPr lang="en-US">
                <a:solidFill>
                  <a:schemeClr val="tx1"/>
                </a:solidFill>
                <a:cs typeface="Times New Roman" pitchFamily="18" charset="0"/>
              </a:rPr>
              <a:t>, p</a:t>
            </a:r>
            <a:r>
              <a:rPr lang="en-US" baseline="-30000">
                <a:solidFill>
                  <a:schemeClr val="tx1"/>
                </a:solidFill>
                <a:cs typeface="Times New Roman" pitchFamily="18" charset="0"/>
              </a:rPr>
              <a:t>j</a:t>
            </a:r>
            <a:r>
              <a:rPr lang="en-US">
                <a:solidFill>
                  <a:schemeClr val="tx1"/>
                </a:solidFill>
                <a:cs typeface="Times New Roman" pitchFamily="18" charset="0"/>
              </a:rPr>
              <a:t>, p</a:t>
            </a:r>
            <a:r>
              <a:rPr lang="en-US" baseline="-30000">
                <a:solidFill>
                  <a:schemeClr val="tx1"/>
                </a:solidFill>
                <a:cs typeface="Times New Roman" pitchFamily="18" charset="0"/>
              </a:rPr>
              <a:t>k</a:t>
            </a:r>
            <a:r>
              <a:rPr lang="en-US">
                <a:solidFill>
                  <a:schemeClr val="tx1"/>
                </a:solidFill>
                <a:cs typeface="Times New Roman" pitchFamily="18" charset="0"/>
              </a:rPr>
              <a:t>, p</a:t>
            </a:r>
            <a:r>
              <a:rPr lang="en-US" baseline="-30000">
                <a:solidFill>
                  <a:schemeClr val="tx1"/>
                </a:solidFill>
                <a:cs typeface="Times New Roman" pitchFamily="18" charset="0"/>
              </a:rPr>
              <a:t>l </a:t>
            </a:r>
            <a:r>
              <a:rPr lang="en-US">
                <a:solidFill>
                  <a:schemeClr val="tx1"/>
                </a:solidFill>
                <a:latin typeface="Times New Roman" pitchFamily="18" charset="0"/>
                <a:cs typeface="Times New Roman" pitchFamily="18" charset="0"/>
                <a:sym typeface="Symbol" pitchFamily="18" charset="2"/>
              </a:rPr>
              <a:t></a:t>
            </a:r>
            <a:r>
              <a:rPr lang="en-US">
                <a:solidFill>
                  <a:schemeClr val="tx1"/>
                </a:solidFill>
                <a:cs typeface="Times New Roman" pitchFamily="18" charset="0"/>
              </a:rPr>
              <a:t> P</a:t>
            </a:r>
            <a:r>
              <a:rPr lang="en-US" i="1">
                <a:solidFill>
                  <a:schemeClr val="tx1"/>
                </a:solidFill>
                <a:cs typeface="Times New Roman" pitchFamily="18" charset="0"/>
              </a:rPr>
              <a:t>, </a:t>
            </a:r>
            <a:r>
              <a:rPr lang="en-US">
                <a:solidFill>
                  <a:schemeClr val="tx1"/>
                </a:solidFill>
                <a:cs typeface="Times New Roman" pitchFamily="18" charset="0"/>
              </a:rPr>
              <a:t>such that q</a:t>
            </a:r>
            <a:r>
              <a:rPr lang="en-US">
                <a:solidFill>
                  <a:schemeClr val="tx1"/>
                </a:solidFill>
                <a:latin typeface="Times New Roman" pitchFamily="18" charset="0"/>
                <a:cs typeface="Times New Roman" pitchFamily="18" charset="0"/>
                <a:sym typeface="Symbol" pitchFamily="18" charset="2"/>
              </a:rPr>
              <a:t></a:t>
            </a:r>
            <a:r>
              <a:rPr lang="en-US">
                <a:solidFill>
                  <a:schemeClr val="tx1"/>
                </a:solidFill>
                <a:cs typeface="Times New Roman" pitchFamily="18" charset="0"/>
              </a:rPr>
              <a:t>CH(p</a:t>
            </a:r>
            <a:r>
              <a:rPr lang="en-US" baseline="-30000">
                <a:solidFill>
                  <a:schemeClr val="tx1"/>
                </a:solidFill>
                <a:cs typeface="Times New Roman" pitchFamily="18" charset="0"/>
              </a:rPr>
              <a:t>i</a:t>
            </a:r>
            <a:r>
              <a:rPr lang="en-US">
                <a:solidFill>
                  <a:schemeClr val="tx1"/>
                </a:solidFill>
                <a:cs typeface="Times New Roman" pitchFamily="18" charset="0"/>
              </a:rPr>
              <a:t>, p</a:t>
            </a:r>
            <a:r>
              <a:rPr lang="en-US" baseline="-30000">
                <a:solidFill>
                  <a:schemeClr val="tx1"/>
                </a:solidFill>
                <a:cs typeface="Times New Roman" pitchFamily="18" charset="0"/>
              </a:rPr>
              <a:t>j</a:t>
            </a:r>
            <a:r>
              <a:rPr lang="en-US">
                <a:solidFill>
                  <a:schemeClr val="tx1"/>
                </a:solidFill>
                <a:cs typeface="Times New Roman" pitchFamily="18" charset="0"/>
              </a:rPr>
              <a:t>, p</a:t>
            </a:r>
            <a:r>
              <a:rPr lang="en-US" baseline="-30000">
                <a:solidFill>
                  <a:schemeClr val="tx1"/>
                </a:solidFill>
                <a:cs typeface="Times New Roman" pitchFamily="18" charset="0"/>
              </a:rPr>
              <a:t>k</a:t>
            </a:r>
            <a:r>
              <a:rPr lang="en-US">
                <a:solidFill>
                  <a:schemeClr val="tx1"/>
                </a:solidFill>
                <a:cs typeface="Times New Roman" pitchFamily="18" charset="0"/>
              </a:rPr>
              <a:t>, p</a:t>
            </a:r>
            <a:r>
              <a:rPr lang="en-US" baseline="-30000">
                <a:solidFill>
                  <a:schemeClr val="tx1"/>
                </a:solidFill>
                <a:cs typeface="Times New Roman" pitchFamily="18" charset="0"/>
              </a:rPr>
              <a:t>l</a:t>
            </a:r>
            <a:r>
              <a:rPr lang="en-US">
                <a:solidFill>
                  <a:schemeClr val="tx1"/>
                </a:solidFill>
                <a:cs typeface="Times New Roman" pitchFamily="18" charset="0"/>
              </a:rPr>
              <a:t>).</a:t>
            </a:r>
            <a:r>
              <a:rPr lang="en-US">
                <a:solidFill>
                  <a:schemeClr val="tx1"/>
                </a:solidFill>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2774" name="Equation" r:id="rId3" imgW="114151" imgH="215619" progId="Equation.3">
                  <p:embed/>
                </p:oleObj>
              </mc:Choice>
              <mc:Fallback>
                <p:oleObj name="Equation" r:id="rId3" imgW="114151" imgH="21561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1"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2775" name="Equation" r:id="rId5" imgW="114151" imgH="215619" progId="Equation.3">
                  <p:embed/>
                </p:oleObj>
              </mc:Choice>
              <mc:Fallback>
                <p:oleObj name="Equation" r:id="rId5"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2"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2776" name="Equation" r:id="rId6" imgW="114151" imgH="215619" progId="Equation.3">
                  <p:embed/>
                </p:oleObj>
              </mc:Choice>
              <mc:Fallback>
                <p:oleObj name="Equation" r:id="rId6" imgW="114151" imgH="21561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3" name="Rectangle 6"/>
          <p:cNvSpPr>
            <a:spLocks noChangeArrowheads="1"/>
          </p:cNvSpPr>
          <p:nvPr/>
        </p:nvSpPr>
        <p:spPr bwMode="auto">
          <a:xfrm>
            <a:off x="533400" y="304800"/>
            <a:ext cx="8382000" cy="530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85000"/>
              </a:lnSpc>
              <a:spcBef>
                <a:spcPct val="20000"/>
              </a:spcBef>
              <a:buFontTx/>
              <a:buAutoNum type="arabicPeriod" startAt="7"/>
            </a:pPr>
            <a:r>
              <a:rPr lang="en-US">
                <a:solidFill>
                  <a:schemeClr val="tx1"/>
                </a:solidFill>
              </a:rPr>
              <a:t>Preprocess a given convex 3-polytope P (of size n) for queries of the following type:</a:t>
            </a:r>
            <a:br>
              <a:rPr lang="en-US">
                <a:solidFill>
                  <a:schemeClr val="tx1"/>
                </a:solidFill>
              </a:rPr>
            </a:br>
            <a:r>
              <a:rPr lang="en-US">
                <a:solidFill>
                  <a:schemeClr val="tx1"/>
                </a:solidFill>
              </a:rPr>
              <a:t> (a) Given a query point q, is q </a:t>
            </a:r>
            <a:r>
              <a:rPr lang="en-US">
                <a:solidFill>
                  <a:schemeClr val="tx1"/>
                </a:solidFill>
                <a:sym typeface="Symbol" pitchFamily="18" charset="2"/>
              </a:rPr>
              <a:t> </a:t>
            </a:r>
            <a:r>
              <a:rPr lang="en-US">
                <a:solidFill>
                  <a:schemeClr val="tx1"/>
                </a:solidFill>
              </a:rPr>
              <a:t>P? </a:t>
            </a:r>
            <a:r>
              <a:rPr lang="en-US">
                <a:solidFill>
                  <a:srgbClr val="CC0000"/>
                </a:solidFill>
              </a:rPr>
              <a:t/>
            </a:r>
            <a:br>
              <a:rPr lang="en-US">
                <a:solidFill>
                  <a:srgbClr val="CC0000"/>
                </a:solidFill>
              </a:rPr>
            </a:br>
            <a:r>
              <a:rPr lang="en-US">
                <a:solidFill>
                  <a:srgbClr val="CC0000"/>
                </a:solidFill>
              </a:rPr>
              <a:t> </a:t>
            </a:r>
            <a:r>
              <a:rPr lang="en-US">
                <a:solidFill>
                  <a:schemeClr val="tx1"/>
                </a:solidFill>
              </a:rPr>
              <a:t>(b) Given a query plane H, determine H </a:t>
            </a:r>
            <a:r>
              <a:rPr lang="en-US">
                <a:solidFill>
                  <a:schemeClr val="tx1"/>
                </a:solidFill>
                <a:sym typeface="Symbol" pitchFamily="18" charset="2"/>
              </a:rPr>
              <a:t> </a:t>
            </a:r>
            <a:r>
              <a:rPr lang="en-US">
                <a:solidFill>
                  <a:schemeClr val="tx1"/>
                </a:solidFill>
              </a:rPr>
              <a:t>P. </a:t>
            </a:r>
            <a:br>
              <a:rPr lang="en-US">
                <a:solidFill>
                  <a:schemeClr val="tx1"/>
                </a:solidFill>
              </a:rPr>
            </a:br>
            <a:r>
              <a:rPr lang="en-US">
                <a:solidFill>
                  <a:schemeClr val="tx1"/>
                </a:solidFill>
              </a:rPr>
              <a:t> (c) Given a query ray r, determine the first &amp; lowest dimensional face of P that r  </a:t>
            </a:r>
            <a:br>
              <a:rPr lang="en-US">
                <a:solidFill>
                  <a:schemeClr val="tx1"/>
                </a:solidFill>
              </a:rPr>
            </a:br>
            <a:r>
              <a:rPr lang="en-US">
                <a:solidFill>
                  <a:schemeClr val="tx1"/>
                </a:solidFill>
              </a:rPr>
              <a:t>      intersects. </a:t>
            </a:r>
            <a:br>
              <a:rPr lang="en-US">
                <a:solidFill>
                  <a:schemeClr val="tx1"/>
                </a:solidFill>
              </a:rPr>
            </a:br>
            <a:r>
              <a:rPr lang="en-US">
                <a:solidFill>
                  <a:srgbClr val="CC0000"/>
                </a:solidFill>
              </a:rPr>
              <a:t>[Hint: aim at O(log n) query time for parts (a) and (c), and O(K</a:t>
            </a:r>
            <a:r>
              <a:rPr lang="en-US" baseline="-25000">
                <a:solidFill>
                  <a:srgbClr val="CC0000"/>
                </a:solidFill>
              </a:rPr>
              <a:t>H</a:t>
            </a:r>
            <a:r>
              <a:rPr lang="en-US">
                <a:solidFill>
                  <a:srgbClr val="CC0000"/>
                </a:solidFill>
              </a:rPr>
              <a:t> + log n) query time for </a:t>
            </a:r>
            <a:br>
              <a:rPr lang="en-US">
                <a:solidFill>
                  <a:srgbClr val="CC0000"/>
                </a:solidFill>
              </a:rPr>
            </a:br>
            <a:r>
              <a:rPr lang="en-US">
                <a:solidFill>
                  <a:srgbClr val="CC0000"/>
                </a:solidFill>
              </a:rPr>
              <a:t>part (b), where K</a:t>
            </a:r>
            <a:r>
              <a:rPr lang="en-US" baseline="-25000">
                <a:solidFill>
                  <a:srgbClr val="CC0000"/>
                </a:solidFill>
              </a:rPr>
              <a:t>H</a:t>
            </a:r>
            <a:r>
              <a:rPr lang="en-US">
                <a:solidFill>
                  <a:srgbClr val="CC0000"/>
                </a:solidFill>
              </a:rPr>
              <a:t> is the # faces of P intersected by H. For preprocessing use a hierarchical decomposition of P similar to Kirkpatrick’s triangulation refinement method.]</a:t>
            </a:r>
            <a:r>
              <a:rPr lang="en-US" baseline="-25000">
                <a:solidFill>
                  <a:srgbClr val="CC0000"/>
                </a:solidFill>
              </a:rPr>
              <a:t> </a:t>
            </a:r>
            <a:endParaRPr lang="en-US">
              <a:solidFill>
                <a:srgbClr val="CC0000"/>
              </a:solidFill>
            </a:endParaRPr>
          </a:p>
          <a:p>
            <a:pPr marL="457200" indent="-457200">
              <a:lnSpc>
                <a:spcPct val="85000"/>
              </a:lnSpc>
              <a:spcBef>
                <a:spcPct val="20000"/>
              </a:spcBef>
              <a:buFontTx/>
              <a:buAutoNum type="arabicPeriod" startAt="7"/>
            </a:pPr>
            <a:endParaRPr lang="en-US">
              <a:solidFill>
                <a:srgbClr val="CC0000"/>
              </a:solidFill>
            </a:endParaRPr>
          </a:p>
          <a:p>
            <a:pPr marL="457200" indent="-457200">
              <a:lnSpc>
                <a:spcPct val="85000"/>
              </a:lnSpc>
              <a:spcBef>
                <a:spcPct val="20000"/>
              </a:spcBef>
              <a:buFontTx/>
              <a:buAutoNum type="arabicPeriod" startAt="7"/>
            </a:pPr>
            <a:r>
              <a:rPr lang="en-US">
                <a:solidFill>
                  <a:schemeClr val="tx1"/>
                </a:solidFill>
              </a:rPr>
              <a:t>Let P be a non-convex 3-polytope with O(n) faces. Give an algorithm that determines, in O(n) time, whether a given query point q is inside P.</a:t>
            </a:r>
          </a:p>
          <a:p>
            <a:pPr marL="457200" indent="-457200">
              <a:lnSpc>
                <a:spcPct val="100000"/>
              </a:lnSpc>
              <a:spcBef>
                <a:spcPct val="20000"/>
              </a:spcBef>
            </a:pPr>
            <a:endParaRPr lang="en-US">
              <a:solidFill>
                <a:srgbClr val="CC0000"/>
              </a:solidFill>
            </a:endParaRPr>
          </a:p>
          <a:p>
            <a:pPr marL="457200" indent="-457200">
              <a:lnSpc>
                <a:spcPct val="85000"/>
              </a:lnSpc>
              <a:spcBef>
                <a:spcPct val="20000"/>
              </a:spcBef>
              <a:buFontTx/>
              <a:buAutoNum type="arabicPeriod" startAt="9"/>
            </a:pPr>
            <a:r>
              <a:rPr lang="en-US">
                <a:solidFill>
                  <a:schemeClr val="tx1"/>
                </a:solidFill>
              </a:rPr>
              <a:t>Design &amp; analyze a 2D randomized incremental algorithm that computes the intersection of n given half-planes. </a:t>
            </a:r>
            <a:r>
              <a:rPr lang="en-US">
                <a:solidFill>
                  <a:srgbClr val="CC0000"/>
                </a:solidFill>
              </a:rPr>
              <a:t>[Hint: maintain a conflict graph between vertices of the current intersection and the half-planes yet to be inserted.]</a:t>
            </a:r>
          </a:p>
          <a:p>
            <a:pPr marL="457200" indent="-457200">
              <a:lnSpc>
                <a:spcPct val="85000"/>
              </a:lnSpc>
              <a:spcBef>
                <a:spcPct val="20000"/>
              </a:spcBef>
              <a:buFontTx/>
              <a:buAutoNum type="arabicPeriod" startAt="9"/>
            </a:pPr>
            <a:endParaRPr lang="en-US">
              <a:solidFill>
                <a:schemeClr val="tx1"/>
              </a:solidFill>
            </a:endParaRPr>
          </a:p>
          <a:p>
            <a:pPr marL="457200" indent="-457200">
              <a:lnSpc>
                <a:spcPct val="85000"/>
              </a:lnSpc>
              <a:spcBef>
                <a:spcPct val="20000"/>
              </a:spcBef>
              <a:buFontTx/>
              <a:buAutoNum type="arabicPeriod" startAt="9"/>
            </a:pPr>
            <a:r>
              <a:rPr lang="en-US">
                <a:solidFill>
                  <a:schemeClr val="tx1"/>
                </a:solidFill>
              </a:rPr>
              <a:t>Design &amp; analyze a 3D randomized incremental algorithm that computes the intersection of n given half-spaces. </a:t>
            </a:r>
            <a:r>
              <a:rPr lang="en-US">
                <a:solidFill>
                  <a:srgbClr val="CC0000"/>
                </a:solidFill>
              </a:rPr>
              <a:t>[Hint: maintain a conflict graph between vertices of the current intersection and the half-spaces yet to be inserted.]</a:t>
            </a:r>
          </a:p>
          <a:p>
            <a:pPr marL="457200" indent="-457200">
              <a:lnSpc>
                <a:spcPct val="85000"/>
              </a:lnSpc>
              <a:spcBef>
                <a:spcPct val="20000"/>
              </a:spcBef>
              <a:buFontTx/>
              <a:buAutoNum type="arabicPeriod" startAt="9"/>
            </a:pPr>
            <a:endParaRPr lang="en-US">
              <a:solidFill>
                <a:schemeClr val="tx1"/>
              </a:solidFill>
            </a:endParaRPr>
          </a:p>
          <a:p>
            <a:pPr marL="457200" indent="-457200">
              <a:lnSpc>
                <a:spcPct val="85000"/>
              </a:lnSpc>
              <a:spcBef>
                <a:spcPct val="20000"/>
              </a:spcBef>
              <a:buFontTx/>
              <a:buAutoNum type="arabicPeriod" startAt="9"/>
            </a:pPr>
            <a:r>
              <a:rPr lang="en-US">
                <a:solidFill>
                  <a:schemeClr val="tx1"/>
                </a:solidFill>
              </a:rPr>
              <a:t>Using Geometric duality transform, relate the problems of 3D CH versus intersection of 3D half-spaces.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3798" name="Equation" r:id="rId3" imgW="114151" imgH="215619" progId="Equation.3">
                  <p:embed/>
                </p:oleObj>
              </mc:Choice>
              <mc:Fallback>
                <p:oleObj name="Equation" r:id="rId3" imgW="114151" imgH="215619"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5"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3799" name="Equation" r:id="rId5" imgW="114151" imgH="215619" progId="Equation.3">
                  <p:embed/>
                </p:oleObj>
              </mc:Choice>
              <mc:Fallback>
                <p:oleObj name="Equation" r:id="rId5" imgW="114151" imgH="21561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3800" name="Equation" r:id="rId6" imgW="114151" imgH="215619" progId="Equation.3">
                  <p:embed/>
                </p:oleObj>
              </mc:Choice>
              <mc:Fallback>
                <p:oleObj name="Equation" r:id="rId6" imgW="114151" imgH="21561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7" name="Rectangle 5"/>
          <p:cNvSpPr>
            <a:spLocks noChangeArrowheads="1"/>
          </p:cNvSpPr>
          <p:nvPr/>
        </p:nvSpPr>
        <p:spPr bwMode="auto">
          <a:xfrm>
            <a:off x="533400" y="304800"/>
            <a:ext cx="8382000"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85000"/>
              </a:lnSpc>
              <a:spcBef>
                <a:spcPct val="20000"/>
              </a:spcBef>
              <a:buFontTx/>
              <a:buAutoNum type="arabicPeriod" startAt="12"/>
            </a:pPr>
            <a:r>
              <a:rPr lang="en-US" b="1">
                <a:solidFill>
                  <a:schemeClr val="tx1"/>
                </a:solidFill>
              </a:rPr>
              <a:t>Cauchy’s Rigidity Theorem:</a:t>
            </a:r>
            <a:r>
              <a:rPr lang="en-US">
                <a:solidFill>
                  <a:schemeClr val="tx1"/>
                </a:solidFill>
              </a:rPr>
              <a:t> If two 3-dimensional convex polytopes P and P’ are combinatorially equivalent (i.e., their face lattice graphs are isomorphic) with corresponding facets being congruent, then also the angles between corresponding pairs of adjacent facets are equal (and thus P is congruent to P’).</a:t>
            </a:r>
            <a:br>
              <a:rPr lang="en-US">
                <a:solidFill>
                  <a:schemeClr val="tx1"/>
                </a:solidFill>
              </a:rPr>
            </a:br>
            <a:r>
              <a:rPr lang="en-US">
                <a:solidFill>
                  <a:schemeClr val="tx1"/>
                </a:solidFill>
              </a:rPr>
              <a:t/>
            </a:r>
            <a:br>
              <a:rPr lang="en-US">
                <a:solidFill>
                  <a:schemeClr val="tx1"/>
                </a:solidFill>
              </a:rPr>
            </a:br>
            <a:r>
              <a:rPr lang="en-US">
                <a:solidFill>
                  <a:schemeClr val="tx1"/>
                </a:solidFill>
              </a:rPr>
              <a:t>Prove this theorem.</a:t>
            </a:r>
          </a:p>
          <a:p>
            <a:pPr marL="457200" indent="-457200">
              <a:lnSpc>
                <a:spcPct val="85000"/>
              </a:lnSpc>
              <a:spcBef>
                <a:spcPct val="20000"/>
              </a:spcBef>
            </a:pPr>
            <a:endParaRPr lang="en-US">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2286000"/>
            <a:ext cx="7772400" cy="1143000"/>
          </a:xfrm>
          <a:solidFill>
            <a:srgbClr val="FFCCCC"/>
          </a:solidFill>
          <a:ln w="76200">
            <a:pattFill prst="pct75">
              <a:fgClr>
                <a:schemeClr val="accent2"/>
              </a:fgClr>
              <a:bgClr>
                <a:srgbClr val="FFFFFF"/>
              </a:bgClr>
            </a:pattFill>
            <a:miter lim="800000"/>
            <a:headEnd/>
            <a:tailEnd/>
          </a:ln>
        </p:spPr>
        <p:txBody>
          <a:bodyPr/>
          <a:lstStyle/>
          <a:p>
            <a:pPr eaLnBrk="1" hangingPunct="1"/>
            <a:r>
              <a:rPr lang="en-US" sz="6000" smtClean="0">
                <a:solidFill>
                  <a:schemeClr val="accent2"/>
                </a:solidFill>
                <a:latin typeface="Arial" pitchFamily="34" charset="0"/>
              </a:rPr>
              <a:t>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solidFill>
            <a:srgbClr val="FFFF99"/>
          </a:solidFill>
          <a:ln w="76200">
            <a:pattFill prst="pct75">
              <a:fgClr>
                <a:schemeClr val="accent2"/>
              </a:fgClr>
              <a:bgClr>
                <a:srgbClr val="FFFFFF"/>
              </a:bgClr>
            </a:pattFill>
            <a:miter lim="800000"/>
            <a:headEnd/>
            <a:tailEnd/>
          </a:ln>
        </p:spPr>
        <p:txBody>
          <a:bodyPr/>
          <a:lstStyle/>
          <a:p>
            <a:pPr eaLnBrk="1" hangingPunct="1"/>
            <a:r>
              <a:rPr lang="en-US" smtClean="0">
                <a:solidFill>
                  <a:schemeClr val="accent2"/>
                </a:solidFill>
                <a:latin typeface="Arial" pitchFamily="34" charset="0"/>
              </a:rPr>
              <a:t>General Facts on Polytopes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1" descr="Wide upward diagonal"/>
          <p:cNvSpPr>
            <a:spLocks/>
          </p:cNvSpPr>
          <p:nvPr/>
        </p:nvSpPr>
        <p:spPr bwMode="auto">
          <a:xfrm>
            <a:off x="6962775" y="4083050"/>
            <a:ext cx="1514475" cy="766763"/>
          </a:xfrm>
          <a:custGeom>
            <a:avLst/>
            <a:gdLst>
              <a:gd name="T0" fmla="*/ 0 w 954"/>
              <a:gd name="T1" fmla="*/ 114300 h 483"/>
              <a:gd name="T2" fmla="*/ 577850 w 954"/>
              <a:gd name="T3" fmla="*/ 0 h 483"/>
              <a:gd name="T4" fmla="*/ 1514475 w 954"/>
              <a:gd name="T5" fmla="*/ 220663 h 483"/>
              <a:gd name="T6" fmla="*/ 1103313 w 954"/>
              <a:gd name="T7" fmla="*/ 534988 h 483"/>
              <a:gd name="T8" fmla="*/ 220663 w 954"/>
              <a:gd name="T9" fmla="*/ 766763 h 483"/>
              <a:gd name="T10" fmla="*/ 0 w 954"/>
              <a:gd name="T11" fmla="*/ 114300 h 48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54" h="483">
                <a:moveTo>
                  <a:pt x="0" y="72"/>
                </a:moveTo>
                <a:lnTo>
                  <a:pt x="364" y="0"/>
                </a:lnTo>
                <a:lnTo>
                  <a:pt x="954" y="139"/>
                </a:lnTo>
                <a:lnTo>
                  <a:pt x="695" y="337"/>
                </a:lnTo>
                <a:lnTo>
                  <a:pt x="139" y="483"/>
                </a:lnTo>
                <a:lnTo>
                  <a:pt x="0" y="72"/>
                </a:lnTo>
                <a:close/>
              </a:path>
            </a:pathLst>
          </a:custGeom>
          <a:pattFill prst="wdUpDiag">
            <a:fgClr>
              <a:srgbClr val="CCFF99"/>
            </a:fgClr>
            <a:bgClr>
              <a:srgbClr val="FFFFFF"/>
            </a:bgClr>
          </a:patt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47" name="Text Box 5"/>
          <p:cNvSpPr txBox="1">
            <a:spLocks noChangeArrowheads="1"/>
          </p:cNvSpPr>
          <p:nvPr/>
        </p:nvSpPr>
        <p:spPr bwMode="auto">
          <a:xfrm>
            <a:off x="457200" y="152400"/>
            <a:ext cx="7593013" cy="622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buFontTx/>
              <a:buChar char="•"/>
            </a:pPr>
            <a:r>
              <a:rPr lang="en-US" b="1">
                <a:solidFill>
                  <a:schemeClr val="tx2"/>
                </a:solidFill>
              </a:rPr>
              <a:t> </a:t>
            </a:r>
            <a:r>
              <a:rPr lang="en-US" b="1" u="sng">
                <a:solidFill>
                  <a:schemeClr val="tx2"/>
                </a:solidFill>
              </a:rPr>
              <a:t>half-space</a:t>
            </a:r>
            <a:r>
              <a:rPr lang="en-US">
                <a:solidFill>
                  <a:schemeClr val="tx2"/>
                </a:solidFill>
              </a:rPr>
              <a:t> in </a:t>
            </a:r>
            <a:r>
              <a:rPr lang="en-US" sz="2400">
                <a:solidFill>
                  <a:schemeClr val="tx1"/>
                </a:solidFill>
                <a:latin typeface="Times New Roman" pitchFamily="18" charset="0"/>
                <a:sym typeface="Symbol" pitchFamily="18" charset="2"/>
              </a:rPr>
              <a:t></a:t>
            </a:r>
            <a:r>
              <a:rPr lang="en-US" sz="2000" baseline="30000">
                <a:solidFill>
                  <a:schemeClr val="tx1"/>
                </a:solidFill>
                <a:latin typeface="Times New Roman" pitchFamily="18" charset="0"/>
              </a:rPr>
              <a:t>d</a:t>
            </a:r>
            <a:r>
              <a:rPr lang="en-US" sz="2400">
                <a:solidFill>
                  <a:schemeClr val="tx1"/>
                </a:solidFill>
                <a:latin typeface="Times New Roman" pitchFamily="18" charset="0"/>
              </a:rPr>
              <a:t> </a:t>
            </a:r>
            <a:r>
              <a:rPr lang="en-US" sz="1800">
                <a:solidFill>
                  <a:schemeClr val="tx1"/>
                </a:solidFill>
                <a:latin typeface="Times New Roman" pitchFamily="18" charset="0"/>
              </a:rPr>
              <a:t>:      	    {  p </a:t>
            </a:r>
            <a:r>
              <a:rPr lang="en-US" sz="1800">
                <a:solidFill>
                  <a:schemeClr val="tx1"/>
                </a:solidFill>
                <a:latin typeface="Times New Roman" pitchFamily="18" charset="0"/>
                <a:sym typeface="Symbol" pitchFamily="18" charset="2"/>
              </a:rPr>
              <a:t> </a:t>
            </a:r>
            <a:r>
              <a:rPr lang="en-US" sz="2000">
                <a:solidFill>
                  <a:schemeClr val="tx1"/>
                </a:solidFill>
                <a:latin typeface="Times New Roman" pitchFamily="18" charset="0"/>
                <a:sym typeface="Symbol" pitchFamily="18" charset="2"/>
              </a:rPr>
              <a:t></a:t>
            </a:r>
            <a:r>
              <a:rPr lang="en-US" sz="1800" baseline="30000">
                <a:solidFill>
                  <a:schemeClr val="tx1"/>
                </a:solidFill>
                <a:latin typeface="Times New Roman" pitchFamily="18" charset="0"/>
              </a:rPr>
              <a:t>d</a:t>
            </a:r>
            <a:r>
              <a:rPr lang="en-US" sz="1800">
                <a:solidFill>
                  <a:schemeClr val="tx1"/>
                </a:solidFill>
                <a:latin typeface="Times New Roman" pitchFamily="18" charset="0"/>
              </a:rPr>
              <a:t>  |  </a:t>
            </a:r>
            <a:r>
              <a:rPr lang="en-US" sz="1800">
                <a:solidFill>
                  <a:schemeClr val="tx1"/>
                </a:solidFill>
                <a:latin typeface="Symbol" pitchFamily="18" charset="2"/>
              </a:rPr>
              <a:t>a</a:t>
            </a:r>
            <a:r>
              <a:rPr lang="en-US" sz="1800" baseline="-25000">
                <a:solidFill>
                  <a:schemeClr val="tx1"/>
                </a:solidFill>
                <a:latin typeface="Times New Roman" pitchFamily="18" charset="0"/>
              </a:rPr>
              <a:t>1</a:t>
            </a:r>
            <a:r>
              <a:rPr lang="en-US" sz="1800">
                <a:solidFill>
                  <a:schemeClr val="tx1"/>
                </a:solidFill>
                <a:latin typeface="Times New Roman" pitchFamily="18" charset="0"/>
              </a:rPr>
              <a:t>p</a:t>
            </a:r>
            <a:r>
              <a:rPr lang="en-US" sz="1800" baseline="-25000">
                <a:solidFill>
                  <a:schemeClr val="tx1"/>
                </a:solidFill>
                <a:latin typeface="Times New Roman" pitchFamily="18" charset="0"/>
              </a:rPr>
              <a:t>1</a:t>
            </a:r>
            <a:r>
              <a:rPr lang="en-US" sz="1800">
                <a:solidFill>
                  <a:schemeClr val="tx1"/>
                </a:solidFill>
                <a:latin typeface="Times New Roman" pitchFamily="18" charset="0"/>
              </a:rPr>
              <a:t> + </a:t>
            </a:r>
            <a:r>
              <a:rPr lang="en-US" sz="1800">
                <a:solidFill>
                  <a:schemeClr val="tx1"/>
                </a:solidFill>
                <a:latin typeface="Symbol" pitchFamily="18" charset="2"/>
              </a:rPr>
              <a:t>a</a:t>
            </a:r>
            <a:r>
              <a:rPr lang="en-US" sz="1800" baseline="-25000">
                <a:solidFill>
                  <a:schemeClr val="tx1"/>
                </a:solidFill>
                <a:latin typeface="Times New Roman" pitchFamily="18" charset="0"/>
              </a:rPr>
              <a:t>2</a:t>
            </a:r>
            <a:r>
              <a:rPr lang="en-US" sz="1800">
                <a:solidFill>
                  <a:schemeClr val="tx1"/>
                </a:solidFill>
                <a:latin typeface="Times New Roman" pitchFamily="18" charset="0"/>
              </a:rPr>
              <a:t>p</a:t>
            </a:r>
            <a:r>
              <a:rPr lang="en-US" sz="1800" baseline="-25000">
                <a:solidFill>
                  <a:schemeClr val="tx1"/>
                </a:solidFill>
                <a:latin typeface="Times New Roman" pitchFamily="18" charset="0"/>
              </a:rPr>
              <a:t>2</a:t>
            </a:r>
            <a:r>
              <a:rPr lang="en-US" sz="1800">
                <a:solidFill>
                  <a:schemeClr val="tx1"/>
                </a:solidFill>
                <a:latin typeface="Times New Roman" pitchFamily="18" charset="0"/>
              </a:rPr>
              <a:t> + … + </a:t>
            </a:r>
            <a:r>
              <a:rPr lang="en-US" sz="1800">
                <a:solidFill>
                  <a:schemeClr val="tx1"/>
                </a:solidFill>
                <a:latin typeface="Symbol" pitchFamily="18" charset="2"/>
              </a:rPr>
              <a:t>a</a:t>
            </a:r>
            <a:r>
              <a:rPr lang="en-US" sz="1800" baseline="-25000">
                <a:solidFill>
                  <a:schemeClr val="tx1"/>
                </a:solidFill>
                <a:latin typeface="Times New Roman" pitchFamily="18" charset="0"/>
              </a:rPr>
              <a:t>d</a:t>
            </a:r>
            <a:r>
              <a:rPr lang="en-US" sz="1800">
                <a:solidFill>
                  <a:schemeClr val="tx1"/>
                </a:solidFill>
                <a:latin typeface="Times New Roman" pitchFamily="18" charset="0"/>
              </a:rPr>
              <a:t>p</a:t>
            </a:r>
            <a:r>
              <a:rPr lang="en-US" sz="1800" baseline="-25000">
                <a:solidFill>
                  <a:schemeClr val="tx1"/>
                </a:solidFill>
                <a:latin typeface="Times New Roman" pitchFamily="18" charset="0"/>
              </a:rPr>
              <a:t>d</a:t>
            </a:r>
            <a:r>
              <a:rPr lang="en-US" sz="1800">
                <a:solidFill>
                  <a:schemeClr val="tx1"/>
                </a:solidFill>
                <a:latin typeface="Times New Roman" pitchFamily="18" charset="0"/>
              </a:rPr>
              <a:t> </a:t>
            </a:r>
            <a:r>
              <a:rPr lang="en-US" sz="1800">
                <a:solidFill>
                  <a:schemeClr val="tx1"/>
                </a:solidFill>
                <a:latin typeface="Times New Roman" pitchFamily="18" charset="0"/>
                <a:sym typeface="Symbol" pitchFamily="18" charset="2"/>
              </a:rPr>
              <a:t> </a:t>
            </a:r>
            <a:r>
              <a:rPr lang="en-US" sz="1800">
                <a:solidFill>
                  <a:schemeClr val="tx1"/>
                </a:solidFill>
                <a:latin typeface="Symbol" pitchFamily="18" charset="2"/>
              </a:rPr>
              <a:t>a</a:t>
            </a:r>
            <a:r>
              <a:rPr lang="en-US" sz="1800" baseline="-25000">
                <a:solidFill>
                  <a:schemeClr val="tx1"/>
                </a:solidFill>
                <a:latin typeface="Times New Roman" pitchFamily="18" charset="0"/>
              </a:rPr>
              <a:t>d+1</a:t>
            </a:r>
            <a:r>
              <a:rPr lang="en-US" sz="1800">
                <a:solidFill>
                  <a:schemeClr val="tx1"/>
                </a:solidFill>
                <a:latin typeface="Times New Roman" pitchFamily="18" charset="0"/>
              </a:rPr>
              <a:t>}</a:t>
            </a:r>
          </a:p>
          <a:p>
            <a:pPr eaLnBrk="1" hangingPunct="1">
              <a:lnSpc>
                <a:spcPct val="100000"/>
              </a:lnSpc>
              <a:spcBef>
                <a:spcPct val="0"/>
              </a:spcBef>
              <a:buFontTx/>
              <a:buChar char="•"/>
            </a:pPr>
            <a:r>
              <a:rPr lang="en-US">
                <a:solidFill>
                  <a:schemeClr val="tx2"/>
                </a:solidFill>
              </a:rPr>
              <a:t>  </a:t>
            </a:r>
            <a:r>
              <a:rPr lang="en-US" b="1" u="sng">
                <a:solidFill>
                  <a:schemeClr val="tx2"/>
                </a:solidFill>
              </a:rPr>
              <a:t>hyper-plane</a:t>
            </a:r>
            <a:r>
              <a:rPr lang="en-US">
                <a:solidFill>
                  <a:schemeClr val="tx2"/>
                </a:solidFill>
              </a:rPr>
              <a:t> in </a:t>
            </a:r>
            <a:r>
              <a:rPr lang="en-US" sz="2400">
                <a:solidFill>
                  <a:schemeClr val="tx1"/>
                </a:solidFill>
                <a:latin typeface="Times New Roman" pitchFamily="18" charset="0"/>
                <a:sym typeface="Symbol" pitchFamily="18" charset="2"/>
              </a:rPr>
              <a:t></a:t>
            </a:r>
            <a:r>
              <a:rPr lang="en-US" sz="2000" baseline="30000">
                <a:solidFill>
                  <a:schemeClr val="tx1"/>
                </a:solidFill>
                <a:latin typeface="Times New Roman" pitchFamily="18" charset="0"/>
              </a:rPr>
              <a:t>d</a:t>
            </a:r>
            <a:r>
              <a:rPr lang="en-US" sz="2400">
                <a:solidFill>
                  <a:schemeClr val="tx1"/>
                </a:solidFill>
                <a:latin typeface="Times New Roman" pitchFamily="18" charset="0"/>
              </a:rPr>
              <a:t> </a:t>
            </a:r>
            <a:r>
              <a:rPr lang="en-US" sz="1800">
                <a:solidFill>
                  <a:schemeClr val="tx1"/>
                </a:solidFill>
                <a:latin typeface="Times New Roman" pitchFamily="18" charset="0"/>
              </a:rPr>
              <a:t>: 	    {  p </a:t>
            </a:r>
            <a:r>
              <a:rPr lang="en-US" sz="1800">
                <a:solidFill>
                  <a:schemeClr val="tx1"/>
                </a:solidFill>
                <a:latin typeface="Times New Roman" pitchFamily="18" charset="0"/>
                <a:sym typeface="Symbol" pitchFamily="18" charset="2"/>
              </a:rPr>
              <a:t> </a:t>
            </a:r>
            <a:r>
              <a:rPr lang="en-US" sz="2000">
                <a:solidFill>
                  <a:schemeClr val="tx1"/>
                </a:solidFill>
                <a:latin typeface="Times New Roman" pitchFamily="18" charset="0"/>
                <a:sym typeface="Symbol" pitchFamily="18" charset="2"/>
              </a:rPr>
              <a:t></a:t>
            </a:r>
            <a:r>
              <a:rPr lang="en-US" sz="1800" baseline="30000">
                <a:solidFill>
                  <a:schemeClr val="tx1"/>
                </a:solidFill>
                <a:latin typeface="Times New Roman" pitchFamily="18" charset="0"/>
              </a:rPr>
              <a:t>d</a:t>
            </a:r>
            <a:r>
              <a:rPr lang="en-US" sz="1800">
                <a:solidFill>
                  <a:schemeClr val="tx1"/>
                </a:solidFill>
                <a:latin typeface="Times New Roman" pitchFamily="18" charset="0"/>
              </a:rPr>
              <a:t>  |  </a:t>
            </a:r>
            <a:r>
              <a:rPr lang="en-US" sz="1800">
                <a:solidFill>
                  <a:schemeClr val="tx1"/>
                </a:solidFill>
                <a:latin typeface="Symbol" pitchFamily="18" charset="2"/>
              </a:rPr>
              <a:t>a</a:t>
            </a:r>
            <a:r>
              <a:rPr lang="en-US" sz="1800" baseline="-25000">
                <a:solidFill>
                  <a:schemeClr val="tx1"/>
                </a:solidFill>
                <a:latin typeface="Times New Roman" pitchFamily="18" charset="0"/>
              </a:rPr>
              <a:t>1</a:t>
            </a:r>
            <a:r>
              <a:rPr lang="en-US" sz="1800">
                <a:solidFill>
                  <a:schemeClr val="tx1"/>
                </a:solidFill>
                <a:latin typeface="Times New Roman" pitchFamily="18" charset="0"/>
              </a:rPr>
              <a:t>p</a:t>
            </a:r>
            <a:r>
              <a:rPr lang="en-US" sz="1800" baseline="-25000">
                <a:solidFill>
                  <a:schemeClr val="tx1"/>
                </a:solidFill>
                <a:latin typeface="Times New Roman" pitchFamily="18" charset="0"/>
              </a:rPr>
              <a:t>1</a:t>
            </a:r>
            <a:r>
              <a:rPr lang="en-US" sz="1800">
                <a:solidFill>
                  <a:schemeClr val="tx1"/>
                </a:solidFill>
                <a:latin typeface="Times New Roman" pitchFamily="18" charset="0"/>
              </a:rPr>
              <a:t> + </a:t>
            </a:r>
            <a:r>
              <a:rPr lang="en-US" sz="1800">
                <a:solidFill>
                  <a:schemeClr val="tx1"/>
                </a:solidFill>
                <a:latin typeface="Symbol" pitchFamily="18" charset="2"/>
              </a:rPr>
              <a:t>a</a:t>
            </a:r>
            <a:r>
              <a:rPr lang="en-US" sz="1800" baseline="-25000">
                <a:solidFill>
                  <a:schemeClr val="tx1"/>
                </a:solidFill>
                <a:latin typeface="Times New Roman" pitchFamily="18" charset="0"/>
              </a:rPr>
              <a:t>2</a:t>
            </a:r>
            <a:r>
              <a:rPr lang="en-US" sz="1800">
                <a:solidFill>
                  <a:schemeClr val="tx1"/>
                </a:solidFill>
                <a:latin typeface="Times New Roman" pitchFamily="18" charset="0"/>
              </a:rPr>
              <a:t>p</a:t>
            </a:r>
            <a:r>
              <a:rPr lang="en-US" sz="1800" baseline="-25000">
                <a:solidFill>
                  <a:schemeClr val="tx1"/>
                </a:solidFill>
                <a:latin typeface="Times New Roman" pitchFamily="18" charset="0"/>
              </a:rPr>
              <a:t>2</a:t>
            </a:r>
            <a:r>
              <a:rPr lang="en-US" sz="1800">
                <a:solidFill>
                  <a:schemeClr val="tx1"/>
                </a:solidFill>
                <a:latin typeface="Times New Roman" pitchFamily="18" charset="0"/>
              </a:rPr>
              <a:t> + … + </a:t>
            </a:r>
            <a:r>
              <a:rPr lang="en-US" sz="1800">
                <a:solidFill>
                  <a:schemeClr val="tx1"/>
                </a:solidFill>
                <a:latin typeface="Symbol" pitchFamily="18" charset="2"/>
              </a:rPr>
              <a:t>a</a:t>
            </a:r>
            <a:r>
              <a:rPr lang="en-US" sz="1800" baseline="-25000">
                <a:solidFill>
                  <a:schemeClr val="tx1"/>
                </a:solidFill>
                <a:latin typeface="Times New Roman" pitchFamily="18" charset="0"/>
              </a:rPr>
              <a:t>d</a:t>
            </a:r>
            <a:r>
              <a:rPr lang="en-US" sz="1800">
                <a:solidFill>
                  <a:schemeClr val="tx1"/>
                </a:solidFill>
                <a:latin typeface="Times New Roman" pitchFamily="18" charset="0"/>
              </a:rPr>
              <a:t>p</a:t>
            </a:r>
            <a:r>
              <a:rPr lang="en-US" sz="1800" baseline="-25000">
                <a:solidFill>
                  <a:schemeClr val="tx1"/>
                </a:solidFill>
                <a:latin typeface="Times New Roman" pitchFamily="18" charset="0"/>
              </a:rPr>
              <a:t>d</a:t>
            </a:r>
            <a:r>
              <a:rPr lang="en-US" sz="1800">
                <a:solidFill>
                  <a:schemeClr val="tx1"/>
                </a:solidFill>
                <a:latin typeface="Times New Roman" pitchFamily="18" charset="0"/>
              </a:rPr>
              <a:t> </a:t>
            </a:r>
            <a:r>
              <a:rPr lang="en-US" sz="1800">
                <a:solidFill>
                  <a:schemeClr val="tx1"/>
                </a:solidFill>
                <a:latin typeface="Times New Roman" pitchFamily="18" charset="0"/>
                <a:sym typeface="Symbol" pitchFamily="18" charset="2"/>
              </a:rPr>
              <a:t>= </a:t>
            </a:r>
            <a:r>
              <a:rPr lang="en-US" sz="1800">
                <a:solidFill>
                  <a:schemeClr val="tx1"/>
                </a:solidFill>
                <a:latin typeface="Symbol" pitchFamily="18" charset="2"/>
              </a:rPr>
              <a:t>a</a:t>
            </a:r>
            <a:r>
              <a:rPr lang="en-US" sz="1800" baseline="-25000">
                <a:solidFill>
                  <a:schemeClr val="tx1"/>
                </a:solidFill>
                <a:latin typeface="Times New Roman" pitchFamily="18" charset="0"/>
              </a:rPr>
              <a:t>d+1</a:t>
            </a:r>
            <a:r>
              <a:rPr lang="en-US" sz="1800">
                <a:solidFill>
                  <a:schemeClr val="tx1"/>
                </a:solidFill>
                <a:latin typeface="Times New Roman" pitchFamily="18" charset="0"/>
              </a:rPr>
              <a:t>}</a:t>
            </a:r>
          </a:p>
          <a:p>
            <a:pPr eaLnBrk="1" hangingPunct="1">
              <a:lnSpc>
                <a:spcPct val="100000"/>
              </a:lnSpc>
              <a:spcBef>
                <a:spcPct val="0"/>
              </a:spcBef>
              <a:buFontTx/>
              <a:buChar char="•"/>
            </a:pPr>
            <a:r>
              <a:rPr lang="en-US" sz="1800">
                <a:solidFill>
                  <a:schemeClr val="tx1"/>
                </a:solidFill>
                <a:latin typeface="Times New Roman" pitchFamily="18" charset="0"/>
              </a:rPr>
              <a:t> convex </a:t>
            </a:r>
            <a:r>
              <a:rPr lang="en-US" sz="1800" b="1" u="sng">
                <a:solidFill>
                  <a:schemeClr val="tx1"/>
                </a:solidFill>
                <a:latin typeface="Times New Roman" pitchFamily="18" charset="0"/>
              </a:rPr>
              <a:t>polyhedron</a:t>
            </a:r>
            <a:r>
              <a:rPr lang="en-US" sz="1800">
                <a:solidFill>
                  <a:schemeClr val="tx1"/>
                </a:solidFill>
                <a:latin typeface="Times New Roman" pitchFamily="18" charset="0"/>
              </a:rPr>
              <a:t> in </a:t>
            </a:r>
            <a:r>
              <a:rPr lang="en-US" sz="2400">
                <a:solidFill>
                  <a:schemeClr val="tx1"/>
                </a:solidFill>
                <a:latin typeface="Times New Roman" pitchFamily="18" charset="0"/>
                <a:sym typeface="Symbol" pitchFamily="18" charset="2"/>
              </a:rPr>
              <a:t></a:t>
            </a:r>
            <a:r>
              <a:rPr lang="en-US" sz="2000" baseline="30000">
                <a:solidFill>
                  <a:schemeClr val="tx1"/>
                </a:solidFill>
                <a:latin typeface="Times New Roman" pitchFamily="18" charset="0"/>
              </a:rPr>
              <a:t>d</a:t>
            </a:r>
            <a:r>
              <a:rPr lang="en-US" sz="2400">
                <a:solidFill>
                  <a:schemeClr val="tx1"/>
                </a:solidFill>
                <a:latin typeface="Times New Roman" pitchFamily="18" charset="0"/>
              </a:rPr>
              <a:t> </a:t>
            </a:r>
            <a:r>
              <a:rPr lang="en-US" sz="1800">
                <a:solidFill>
                  <a:schemeClr val="tx1"/>
                </a:solidFill>
                <a:latin typeface="Times New Roman" pitchFamily="18" charset="0"/>
              </a:rPr>
              <a:t>:     Intersection of finitely many closed half-spaces.</a:t>
            </a:r>
          </a:p>
          <a:p>
            <a:pPr eaLnBrk="1" hangingPunct="1">
              <a:lnSpc>
                <a:spcPct val="100000"/>
              </a:lnSpc>
              <a:spcBef>
                <a:spcPct val="0"/>
              </a:spcBef>
              <a:buFontTx/>
              <a:buChar char="•"/>
            </a:pPr>
            <a:r>
              <a:rPr lang="en-US" sz="1800">
                <a:solidFill>
                  <a:schemeClr val="tx1"/>
                </a:solidFill>
                <a:latin typeface="Times New Roman" pitchFamily="18" charset="0"/>
              </a:rPr>
              <a:t> </a:t>
            </a:r>
            <a:r>
              <a:rPr lang="en-US" sz="1800" b="1" u="sng">
                <a:solidFill>
                  <a:schemeClr val="tx1"/>
                </a:solidFill>
                <a:latin typeface="Times New Roman" pitchFamily="18" charset="0"/>
              </a:rPr>
              <a:t>d-polytope</a:t>
            </a:r>
            <a:r>
              <a:rPr lang="en-US" sz="1800">
                <a:solidFill>
                  <a:schemeClr val="tx1"/>
                </a:solidFill>
                <a:latin typeface="Times New Roman" pitchFamily="18" charset="0"/>
              </a:rPr>
              <a:t> P:       		     a d dimensional bounded convex polyhedron.</a:t>
            </a:r>
          </a:p>
          <a:p>
            <a:pPr eaLnBrk="1" hangingPunct="1">
              <a:lnSpc>
                <a:spcPct val="100000"/>
              </a:lnSpc>
              <a:spcBef>
                <a:spcPct val="0"/>
              </a:spcBef>
              <a:buFontTx/>
              <a:buChar char="•"/>
            </a:pPr>
            <a:r>
              <a:rPr lang="en-US" sz="1800" b="1">
                <a:solidFill>
                  <a:schemeClr val="tx1"/>
                </a:solidFill>
                <a:latin typeface="Times New Roman" pitchFamily="18" charset="0"/>
              </a:rPr>
              <a:t> </a:t>
            </a:r>
            <a:r>
              <a:rPr lang="en-US" sz="1800" b="1" u="sng">
                <a:solidFill>
                  <a:schemeClr val="tx1"/>
                </a:solidFill>
                <a:latin typeface="Times New Roman" pitchFamily="18" charset="0"/>
              </a:rPr>
              <a:t>supporting hyper-plane</a:t>
            </a:r>
            <a:r>
              <a:rPr lang="en-US" sz="1800">
                <a:solidFill>
                  <a:schemeClr val="tx1"/>
                </a:solidFill>
                <a:latin typeface="Times New Roman" pitchFamily="18" charset="0"/>
              </a:rPr>
              <a:t> of P:  a hyper-plane that intersects the boundary </a:t>
            </a:r>
            <a:br>
              <a:rPr lang="en-US" sz="1800">
                <a:solidFill>
                  <a:schemeClr val="tx1"/>
                </a:solidFill>
                <a:latin typeface="Times New Roman" pitchFamily="18" charset="0"/>
              </a:rPr>
            </a:br>
            <a:r>
              <a:rPr lang="en-US" sz="1800">
                <a:solidFill>
                  <a:schemeClr val="tx1"/>
                </a:solidFill>
                <a:latin typeface="Times New Roman" pitchFamily="18" charset="0"/>
              </a:rPr>
              <a:t>	 		      but not the interior of the polytope.</a:t>
            </a:r>
          </a:p>
          <a:p>
            <a:pPr eaLnBrk="1" hangingPunct="1">
              <a:lnSpc>
                <a:spcPct val="100000"/>
              </a:lnSpc>
              <a:spcBef>
                <a:spcPct val="0"/>
              </a:spcBef>
              <a:buFontTx/>
              <a:buChar char="•"/>
            </a:pPr>
            <a:r>
              <a:rPr lang="en-US" sz="1800">
                <a:solidFill>
                  <a:schemeClr val="tx1"/>
                </a:solidFill>
                <a:latin typeface="Times New Roman" pitchFamily="18" charset="0"/>
              </a:rPr>
              <a:t>  </a:t>
            </a:r>
            <a:r>
              <a:rPr lang="en-US" sz="1800" b="1" u="sng">
                <a:solidFill>
                  <a:schemeClr val="tx1"/>
                </a:solidFill>
                <a:latin typeface="Times New Roman" pitchFamily="18" charset="0"/>
              </a:rPr>
              <a:t>face </a:t>
            </a:r>
            <a:r>
              <a:rPr lang="en-US" sz="1800">
                <a:solidFill>
                  <a:schemeClr val="tx1"/>
                </a:solidFill>
                <a:latin typeface="Times New Roman" pitchFamily="18" charset="0"/>
              </a:rPr>
              <a:t>of P :   intersection of P with a supporting hyper-plane.</a:t>
            </a:r>
            <a:br>
              <a:rPr lang="en-US" sz="1800">
                <a:solidFill>
                  <a:schemeClr val="tx1"/>
                </a:solidFill>
                <a:latin typeface="Times New Roman" pitchFamily="18" charset="0"/>
              </a:rPr>
            </a:br>
            <a:r>
              <a:rPr lang="en-US" sz="1800">
                <a:solidFill>
                  <a:schemeClr val="tx1"/>
                </a:solidFill>
                <a:latin typeface="Times New Roman" pitchFamily="18" charset="0"/>
              </a:rPr>
              <a:t>	       </a:t>
            </a:r>
            <a:r>
              <a:rPr lang="en-US" sz="1800">
                <a:solidFill>
                  <a:schemeClr val="accent2"/>
                </a:solidFill>
                <a:latin typeface="Times New Roman" pitchFamily="18" charset="0"/>
              </a:rPr>
              <a:t>This is a lower dimensional polytope itself.</a:t>
            </a:r>
            <a:br>
              <a:rPr lang="en-US" sz="1800">
                <a:solidFill>
                  <a:schemeClr val="accent2"/>
                </a:solidFill>
                <a:latin typeface="Times New Roman" pitchFamily="18" charset="0"/>
              </a:rPr>
            </a:br>
            <a:r>
              <a:rPr lang="en-US" sz="1800">
                <a:solidFill>
                  <a:schemeClr val="accent2"/>
                </a:solidFill>
                <a:latin typeface="Times New Roman" pitchFamily="18" charset="0"/>
              </a:rPr>
              <a:t>	       </a:t>
            </a:r>
            <a:r>
              <a:rPr lang="en-US" sz="1800">
                <a:solidFill>
                  <a:srgbClr val="FF3300"/>
                </a:solidFill>
                <a:latin typeface="Times New Roman" pitchFamily="18" charset="0"/>
              </a:rPr>
              <a:t>(We consider P itself and the empty set to be faces of P also.)</a:t>
            </a:r>
          </a:p>
          <a:p>
            <a:pPr eaLnBrk="1" hangingPunct="1">
              <a:lnSpc>
                <a:spcPct val="100000"/>
              </a:lnSpc>
              <a:spcBef>
                <a:spcPct val="0"/>
              </a:spcBef>
              <a:buFontTx/>
              <a:buChar char="•"/>
            </a:pPr>
            <a:r>
              <a:rPr lang="en-US" sz="1800">
                <a:solidFill>
                  <a:schemeClr val="tx1"/>
                </a:solidFill>
                <a:latin typeface="Times New Roman" pitchFamily="18" charset="0"/>
              </a:rPr>
              <a:t> </a:t>
            </a:r>
            <a:r>
              <a:rPr lang="en-US" sz="1800" b="1" u="sng">
                <a:solidFill>
                  <a:schemeClr val="tx1"/>
                </a:solidFill>
                <a:latin typeface="Times New Roman" pitchFamily="18" charset="0"/>
              </a:rPr>
              <a:t>k-face</a:t>
            </a:r>
            <a:r>
              <a:rPr lang="en-US" sz="1800">
                <a:solidFill>
                  <a:schemeClr val="tx1"/>
                </a:solidFill>
                <a:latin typeface="Times New Roman" pitchFamily="18" charset="0"/>
              </a:rPr>
              <a:t>   =  a k dimensional face of P,  k = -1, 0, 1, 2, … , d</a:t>
            </a:r>
            <a:br>
              <a:rPr lang="en-US" sz="1800">
                <a:solidFill>
                  <a:schemeClr val="tx1"/>
                </a:solidFill>
                <a:latin typeface="Times New Roman" pitchFamily="18" charset="0"/>
              </a:rPr>
            </a:br>
            <a:r>
              <a:rPr lang="en-US" sz="1800">
                <a:latin typeface="Times New Roman" pitchFamily="18" charset="0"/>
              </a:rPr>
              <a:t>	        d-face : body (polytope P itself)</a:t>
            </a:r>
            <a:br>
              <a:rPr lang="en-US" sz="1800">
                <a:latin typeface="Times New Roman" pitchFamily="18" charset="0"/>
              </a:rPr>
            </a:br>
            <a:r>
              <a:rPr lang="en-US" sz="1800">
                <a:latin typeface="Times New Roman" pitchFamily="18" charset="0"/>
              </a:rPr>
              <a:t> 	(d-1)-faces : facets</a:t>
            </a:r>
          </a:p>
          <a:p>
            <a:pPr eaLnBrk="1" hangingPunct="1">
              <a:lnSpc>
                <a:spcPct val="100000"/>
              </a:lnSpc>
              <a:spcBef>
                <a:spcPct val="0"/>
              </a:spcBef>
            </a:pPr>
            <a:r>
              <a:rPr lang="en-US" sz="1800">
                <a:latin typeface="Times New Roman" pitchFamily="18" charset="0"/>
              </a:rPr>
              <a:t>	(d-2)-faces : sub-facets (or ridges)</a:t>
            </a:r>
          </a:p>
          <a:p>
            <a:pPr eaLnBrk="1" hangingPunct="1">
              <a:lnSpc>
                <a:spcPct val="100000"/>
              </a:lnSpc>
              <a:spcBef>
                <a:spcPct val="0"/>
              </a:spcBef>
            </a:pPr>
            <a:r>
              <a:rPr lang="en-US" sz="1800">
                <a:latin typeface="Times New Roman" pitchFamily="18" charset="0"/>
              </a:rPr>
              <a:t>	      1-faces : edges</a:t>
            </a:r>
          </a:p>
          <a:p>
            <a:pPr eaLnBrk="1" hangingPunct="1">
              <a:lnSpc>
                <a:spcPct val="100000"/>
              </a:lnSpc>
              <a:spcBef>
                <a:spcPct val="0"/>
              </a:spcBef>
            </a:pPr>
            <a:r>
              <a:rPr lang="en-US" sz="1800">
                <a:latin typeface="Times New Roman" pitchFamily="18" charset="0"/>
              </a:rPr>
              <a:t>	      0-faces : vertices</a:t>
            </a:r>
          </a:p>
          <a:p>
            <a:pPr eaLnBrk="1" hangingPunct="1">
              <a:lnSpc>
                <a:spcPct val="100000"/>
              </a:lnSpc>
              <a:spcBef>
                <a:spcPct val="0"/>
              </a:spcBef>
            </a:pPr>
            <a:r>
              <a:rPr lang="en-US" sz="1800">
                <a:latin typeface="Times New Roman" pitchFamily="18" charset="0"/>
              </a:rPr>
              <a:t>	    (-1)-face : the empty set</a:t>
            </a:r>
          </a:p>
          <a:p>
            <a:pPr eaLnBrk="1" hangingPunct="1">
              <a:lnSpc>
                <a:spcPct val="100000"/>
              </a:lnSpc>
              <a:spcBef>
                <a:spcPct val="0"/>
              </a:spcBef>
              <a:buFontTx/>
              <a:buChar char="•"/>
            </a:pPr>
            <a:r>
              <a:rPr lang="en-US" sz="1800">
                <a:solidFill>
                  <a:schemeClr val="tx1"/>
                </a:solidFill>
                <a:latin typeface="Times New Roman" pitchFamily="18" charset="0"/>
              </a:rPr>
              <a:t> </a:t>
            </a:r>
            <a:r>
              <a:rPr lang="en-US" sz="1800" b="1" u="sng">
                <a:solidFill>
                  <a:schemeClr val="tx1"/>
                </a:solidFill>
                <a:latin typeface="Times New Roman" pitchFamily="18" charset="0"/>
              </a:rPr>
              <a:t>d-simplex</a:t>
            </a:r>
            <a:r>
              <a:rPr lang="en-US" sz="1800">
                <a:solidFill>
                  <a:schemeClr val="tx1"/>
                </a:solidFill>
                <a:latin typeface="Times New Roman" pitchFamily="18" charset="0"/>
              </a:rPr>
              <a:t> : CH of d+1 affinely independent points in </a:t>
            </a:r>
            <a:r>
              <a:rPr lang="en-US" sz="2400">
                <a:solidFill>
                  <a:schemeClr val="tx1"/>
                </a:solidFill>
                <a:latin typeface="Times New Roman" pitchFamily="18" charset="0"/>
                <a:sym typeface="Symbol" pitchFamily="18" charset="2"/>
              </a:rPr>
              <a:t></a:t>
            </a:r>
            <a:r>
              <a:rPr lang="en-US" sz="2000" baseline="30000">
                <a:solidFill>
                  <a:schemeClr val="tx1"/>
                </a:solidFill>
                <a:latin typeface="Times New Roman" pitchFamily="18" charset="0"/>
              </a:rPr>
              <a:t>d</a:t>
            </a:r>
            <a:r>
              <a:rPr lang="en-US" sz="1800">
                <a:solidFill>
                  <a:schemeClr val="tx1"/>
                </a:solidFill>
                <a:latin typeface="Times New Roman" pitchFamily="18" charset="0"/>
              </a:rPr>
              <a:t>.</a:t>
            </a:r>
            <a:br>
              <a:rPr lang="en-US" sz="1800">
                <a:solidFill>
                  <a:schemeClr val="tx1"/>
                </a:solidFill>
                <a:latin typeface="Times New Roman" pitchFamily="18" charset="0"/>
              </a:rPr>
            </a:br>
            <a:r>
              <a:rPr lang="en-US" sz="1800">
                <a:solidFill>
                  <a:schemeClr val="tx1"/>
                </a:solidFill>
                <a:latin typeface="Times New Roman" pitchFamily="18" charset="0"/>
              </a:rPr>
              <a:t>	      (e.g., 2-simplex is a triangle, 3-simplex is a tetrahedron, … )</a:t>
            </a:r>
            <a:br>
              <a:rPr lang="en-US" sz="1800">
                <a:solidFill>
                  <a:schemeClr val="tx1"/>
                </a:solidFill>
                <a:latin typeface="Times New Roman" pitchFamily="18" charset="0"/>
              </a:rPr>
            </a:br>
            <a:r>
              <a:rPr lang="en-US" sz="1800">
                <a:solidFill>
                  <a:schemeClr val="tx1"/>
                </a:solidFill>
                <a:latin typeface="Times New Roman" pitchFamily="18" charset="0"/>
              </a:rPr>
              <a:t/>
            </a:r>
            <a:br>
              <a:rPr lang="en-US" sz="1800">
                <a:solidFill>
                  <a:schemeClr val="tx1"/>
                </a:solidFill>
                <a:latin typeface="Times New Roman" pitchFamily="18" charset="0"/>
              </a:rPr>
            </a:br>
            <a:endParaRPr lang="en-US" sz="1800">
              <a:solidFill>
                <a:schemeClr val="tx1"/>
              </a:solidFill>
              <a:latin typeface="Times New Roman" pitchFamily="18" charset="0"/>
            </a:endParaRPr>
          </a:p>
          <a:p>
            <a:pPr eaLnBrk="1" hangingPunct="1">
              <a:lnSpc>
                <a:spcPct val="100000"/>
              </a:lnSpc>
              <a:spcBef>
                <a:spcPct val="0"/>
              </a:spcBef>
              <a:buFontTx/>
              <a:buChar char="•"/>
            </a:pPr>
            <a:r>
              <a:rPr lang="en-US" sz="1800">
                <a:solidFill>
                  <a:schemeClr val="tx1"/>
                </a:solidFill>
                <a:latin typeface="Times New Roman" pitchFamily="18" charset="0"/>
              </a:rPr>
              <a:t> </a:t>
            </a:r>
            <a:r>
              <a:rPr lang="en-US" sz="1800" b="1" u="sng">
                <a:solidFill>
                  <a:schemeClr val="tx1"/>
                </a:solidFill>
                <a:latin typeface="Times New Roman" pitchFamily="18" charset="0"/>
              </a:rPr>
              <a:t>simplicial polytope</a:t>
            </a:r>
            <a:r>
              <a:rPr lang="en-US" sz="1800">
                <a:solidFill>
                  <a:schemeClr val="tx1"/>
                </a:solidFill>
                <a:latin typeface="Times New Roman" pitchFamily="18" charset="0"/>
              </a:rPr>
              <a:t>: each facet has d sub-facets.</a:t>
            </a:r>
          </a:p>
        </p:txBody>
      </p:sp>
      <p:sp>
        <p:nvSpPr>
          <p:cNvPr id="6148" name="Freeform 7"/>
          <p:cNvSpPr>
            <a:spLocks/>
          </p:cNvSpPr>
          <p:nvPr/>
        </p:nvSpPr>
        <p:spPr bwMode="auto">
          <a:xfrm>
            <a:off x="3276600" y="5562600"/>
            <a:ext cx="914400" cy="304800"/>
          </a:xfrm>
          <a:custGeom>
            <a:avLst/>
            <a:gdLst>
              <a:gd name="T0" fmla="*/ 0 w 576"/>
              <a:gd name="T1" fmla="*/ 304800 h 192"/>
              <a:gd name="T2" fmla="*/ 381000 w 576"/>
              <a:gd name="T3" fmla="*/ 0 h 192"/>
              <a:gd name="T4" fmla="*/ 914400 w 576"/>
              <a:gd name="T5" fmla="*/ 304800 h 192"/>
              <a:gd name="T6" fmla="*/ 0 w 576"/>
              <a:gd name="T7" fmla="*/ 3048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192">
                <a:moveTo>
                  <a:pt x="0" y="192"/>
                </a:moveTo>
                <a:lnTo>
                  <a:pt x="240" y="0"/>
                </a:lnTo>
                <a:lnTo>
                  <a:pt x="576" y="192"/>
                </a:lnTo>
                <a:lnTo>
                  <a:pt x="0" y="192"/>
                </a:lnTo>
                <a:close/>
              </a:path>
            </a:pathLst>
          </a:custGeom>
          <a:noFill/>
          <a:ln w="1905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49" name="Freeform 8"/>
          <p:cNvSpPr>
            <a:spLocks/>
          </p:cNvSpPr>
          <p:nvPr/>
        </p:nvSpPr>
        <p:spPr bwMode="auto">
          <a:xfrm>
            <a:off x="5943600" y="5567363"/>
            <a:ext cx="914400" cy="304800"/>
          </a:xfrm>
          <a:custGeom>
            <a:avLst/>
            <a:gdLst>
              <a:gd name="T0" fmla="*/ 0 w 576"/>
              <a:gd name="T1" fmla="*/ 304800 h 192"/>
              <a:gd name="T2" fmla="*/ 381000 w 576"/>
              <a:gd name="T3" fmla="*/ 0 h 192"/>
              <a:gd name="T4" fmla="*/ 914400 w 576"/>
              <a:gd name="T5" fmla="*/ 304800 h 192"/>
              <a:gd name="T6" fmla="*/ 0 w 576"/>
              <a:gd name="T7" fmla="*/ 30480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192">
                <a:moveTo>
                  <a:pt x="0" y="192"/>
                </a:moveTo>
                <a:lnTo>
                  <a:pt x="240" y="0"/>
                </a:lnTo>
                <a:lnTo>
                  <a:pt x="576" y="192"/>
                </a:lnTo>
                <a:lnTo>
                  <a:pt x="0" y="192"/>
                </a:lnTo>
                <a:close/>
              </a:path>
            </a:pathLst>
          </a:custGeom>
          <a:noFill/>
          <a:ln w="1905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0" name="Freeform 9"/>
          <p:cNvSpPr>
            <a:spLocks/>
          </p:cNvSpPr>
          <p:nvPr/>
        </p:nvSpPr>
        <p:spPr bwMode="auto">
          <a:xfrm>
            <a:off x="5943600" y="5867400"/>
            <a:ext cx="903288" cy="233363"/>
          </a:xfrm>
          <a:custGeom>
            <a:avLst/>
            <a:gdLst>
              <a:gd name="T0" fmla="*/ 0 w 569"/>
              <a:gd name="T1" fmla="*/ 4763 h 147"/>
              <a:gd name="T2" fmla="*/ 457200 w 569"/>
              <a:gd name="T3" fmla="*/ 233363 h 147"/>
              <a:gd name="T4" fmla="*/ 903288 w 569"/>
              <a:gd name="T5" fmla="*/ 0 h 147"/>
              <a:gd name="T6" fmla="*/ 0 60000 65536"/>
              <a:gd name="T7" fmla="*/ 0 60000 65536"/>
              <a:gd name="T8" fmla="*/ 0 60000 65536"/>
            </a:gdLst>
            <a:ahLst/>
            <a:cxnLst>
              <a:cxn ang="T6">
                <a:pos x="T0" y="T1"/>
              </a:cxn>
              <a:cxn ang="T7">
                <a:pos x="T2" y="T3"/>
              </a:cxn>
              <a:cxn ang="T8">
                <a:pos x="T4" y="T5"/>
              </a:cxn>
            </a:cxnLst>
            <a:rect l="0" t="0" r="r" b="b"/>
            <a:pathLst>
              <a:path w="569" h="147">
                <a:moveTo>
                  <a:pt x="0" y="3"/>
                </a:moveTo>
                <a:lnTo>
                  <a:pt x="288" y="147"/>
                </a:lnTo>
                <a:lnTo>
                  <a:pt x="569" y="0"/>
                </a:lnTo>
              </a:path>
            </a:pathLst>
          </a:custGeom>
          <a:noFill/>
          <a:ln w="1905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1" name="Line 10"/>
          <p:cNvSpPr>
            <a:spLocks noChangeShapeType="1"/>
          </p:cNvSpPr>
          <p:nvPr/>
        </p:nvSpPr>
        <p:spPr bwMode="auto">
          <a:xfrm>
            <a:off x="6324600" y="5567363"/>
            <a:ext cx="76200" cy="533400"/>
          </a:xfrm>
          <a:prstGeom prst="line">
            <a:avLst/>
          </a:prstGeom>
          <a:noFill/>
          <a:ln w="19050" cap="rnd">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2" name="Freeform 11"/>
          <p:cNvSpPr>
            <a:spLocks/>
          </p:cNvSpPr>
          <p:nvPr/>
        </p:nvSpPr>
        <p:spPr bwMode="auto">
          <a:xfrm>
            <a:off x="6324600" y="3255963"/>
            <a:ext cx="2087563" cy="403225"/>
          </a:xfrm>
          <a:custGeom>
            <a:avLst/>
            <a:gdLst>
              <a:gd name="T0" fmla="*/ 0 w 1315"/>
              <a:gd name="T1" fmla="*/ 173038 h 254"/>
              <a:gd name="T2" fmla="*/ 1133475 w 1315"/>
              <a:gd name="T3" fmla="*/ 0 h 254"/>
              <a:gd name="T4" fmla="*/ 2087563 w 1315"/>
              <a:gd name="T5" fmla="*/ 131763 h 254"/>
              <a:gd name="T6" fmla="*/ 1568450 w 1315"/>
              <a:gd name="T7" fmla="*/ 403225 h 254"/>
              <a:gd name="T8" fmla="*/ 0 w 1315"/>
              <a:gd name="T9" fmla="*/ 173038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5" h="254">
                <a:moveTo>
                  <a:pt x="0" y="109"/>
                </a:moveTo>
                <a:lnTo>
                  <a:pt x="714" y="0"/>
                </a:lnTo>
                <a:lnTo>
                  <a:pt x="1315" y="83"/>
                </a:lnTo>
                <a:lnTo>
                  <a:pt x="988" y="254"/>
                </a:lnTo>
                <a:lnTo>
                  <a:pt x="0" y="109"/>
                </a:lnTo>
                <a:close/>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3" name="Freeform 12"/>
          <p:cNvSpPr>
            <a:spLocks/>
          </p:cNvSpPr>
          <p:nvPr/>
        </p:nvSpPr>
        <p:spPr bwMode="auto">
          <a:xfrm>
            <a:off x="6019800" y="3429000"/>
            <a:ext cx="1865313" cy="768350"/>
          </a:xfrm>
          <a:custGeom>
            <a:avLst/>
            <a:gdLst>
              <a:gd name="T0" fmla="*/ 304800 w 1175"/>
              <a:gd name="T1" fmla="*/ 0 h 484"/>
              <a:gd name="T2" fmla="*/ 1865313 w 1175"/>
              <a:gd name="T3" fmla="*/ 230188 h 484"/>
              <a:gd name="T4" fmla="*/ 1511300 w 1175"/>
              <a:gd name="T5" fmla="*/ 654050 h 484"/>
              <a:gd name="T6" fmla="*/ 933450 w 1175"/>
              <a:gd name="T7" fmla="*/ 768350 h 484"/>
              <a:gd name="T8" fmla="*/ 0 w 1175"/>
              <a:gd name="T9" fmla="*/ 381000 h 484"/>
              <a:gd name="T10" fmla="*/ 304800 w 1175"/>
              <a:gd name="T11" fmla="*/ 0 h 4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5" h="484">
                <a:moveTo>
                  <a:pt x="192" y="0"/>
                </a:moveTo>
                <a:lnTo>
                  <a:pt x="1175" y="145"/>
                </a:lnTo>
                <a:lnTo>
                  <a:pt x="952" y="412"/>
                </a:lnTo>
                <a:lnTo>
                  <a:pt x="588" y="484"/>
                </a:lnTo>
                <a:lnTo>
                  <a:pt x="0" y="240"/>
                </a:lnTo>
                <a:lnTo>
                  <a:pt x="192" y="0"/>
                </a:lnTo>
                <a:close/>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4" name="Freeform 13"/>
          <p:cNvSpPr>
            <a:spLocks/>
          </p:cNvSpPr>
          <p:nvPr/>
        </p:nvSpPr>
        <p:spPr bwMode="auto">
          <a:xfrm>
            <a:off x="6019800" y="3810000"/>
            <a:ext cx="1162050" cy="1055688"/>
          </a:xfrm>
          <a:custGeom>
            <a:avLst/>
            <a:gdLst>
              <a:gd name="T0" fmla="*/ 0 w 732"/>
              <a:gd name="T1" fmla="*/ 0 h 665"/>
              <a:gd name="T2" fmla="*/ 914400 w 732"/>
              <a:gd name="T3" fmla="*/ 381000 h 665"/>
              <a:gd name="T4" fmla="*/ 1162050 w 732"/>
              <a:gd name="T5" fmla="*/ 1055688 h 665"/>
              <a:gd name="T6" fmla="*/ 627063 w 732"/>
              <a:gd name="T7" fmla="*/ 1022350 h 665"/>
              <a:gd name="T8" fmla="*/ 28575 w 732"/>
              <a:gd name="T9" fmla="*/ 514350 h 665"/>
              <a:gd name="T10" fmla="*/ 0 w 732"/>
              <a:gd name="T11" fmla="*/ 0 h 6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2" h="665">
                <a:moveTo>
                  <a:pt x="0" y="0"/>
                </a:moveTo>
                <a:lnTo>
                  <a:pt x="576" y="240"/>
                </a:lnTo>
                <a:lnTo>
                  <a:pt x="732" y="665"/>
                </a:lnTo>
                <a:lnTo>
                  <a:pt x="395" y="644"/>
                </a:lnTo>
                <a:lnTo>
                  <a:pt x="18" y="324"/>
                </a:lnTo>
                <a:lnTo>
                  <a:pt x="0" y="0"/>
                </a:lnTo>
                <a:close/>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5" name="Freeform 15"/>
          <p:cNvSpPr>
            <a:spLocks/>
          </p:cNvSpPr>
          <p:nvPr/>
        </p:nvSpPr>
        <p:spPr bwMode="auto">
          <a:xfrm>
            <a:off x="8402638" y="3387725"/>
            <a:ext cx="73025" cy="903288"/>
          </a:xfrm>
          <a:custGeom>
            <a:avLst/>
            <a:gdLst>
              <a:gd name="T0" fmla="*/ 73025 w 46"/>
              <a:gd name="T1" fmla="*/ 903288 h 569"/>
              <a:gd name="T2" fmla="*/ 0 w 46"/>
              <a:gd name="T3" fmla="*/ 0 h 569"/>
              <a:gd name="T4" fmla="*/ 0 60000 65536"/>
              <a:gd name="T5" fmla="*/ 0 60000 65536"/>
            </a:gdLst>
            <a:ahLst/>
            <a:cxnLst>
              <a:cxn ang="T4">
                <a:pos x="T0" y="T1"/>
              </a:cxn>
              <a:cxn ang="T5">
                <a:pos x="T2" y="T3"/>
              </a:cxn>
            </a:cxnLst>
            <a:rect l="0" t="0" r="r" b="b"/>
            <a:pathLst>
              <a:path w="46" h="569">
                <a:moveTo>
                  <a:pt x="46" y="569"/>
                </a:moveTo>
                <a:lnTo>
                  <a:pt x="0"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6" name="Freeform 16"/>
          <p:cNvSpPr>
            <a:spLocks/>
          </p:cNvSpPr>
          <p:nvPr/>
        </p:nvSpPr>
        <p:spPr bwMode="auto">
          <a:xfrm>
            <a:off x="6324600" y="3387725"/>
            <a:ext cx="2087563" cy="422275"/>
          </a:xfrm>
          <a:custGeom>
            <a:avLst/>
            <a:gdLst>
              <a:gd name="T0" fmla="*/ 0 w 1315"/>
              <a:gd name="T1" fmla="*/ 41275 h 266"/>
              <a:gd name="T2" fmla="*/ 762000 w 1315"/>
              <a:gd name="T3" fmla="*/ 422275 h 266"/>
              <a:gd name="T4" fmla="*/ 1905000 w 1315"/>
              <a:gd name="T5" fmla="*/ 422275 h 266"/>
              <a:gd name="T6" fmla="*/ 2087563 w 1315"/>
              <a:gd name="T7" fmla="*/ 0 h 2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15" h="266">
                <a:moveTo>
                  <a:pt x="0" y="26"/>
                </a:moveTo>
                <a:lnTo>
                  <a:pt x="480" y="266"/>
                </a:lnTo>
                <a:lnTo>
                  <a:pt x="1200" y="266"/>
                </a:lnTo>
                <a:lnTo>
                  <a:pt x="1315" y="0"/>
                </a:lnTo>
              </a:path>
            </a:pathLst>
          </a:custGeom>
          <a:noFill/>
          <a:ln w="12700" cap="flat" cmpd="sng">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7" name="Freeform 17"/>
          <p:cNvSpPr>
            <a:spLocks/>
          </p:cNvSpPr>
          <p:nvPr/>
        </p:nvSpPr>
        <p:spPr bwMode="auto">
          <a:xfrm>
            <a:off x="6059488" y="3810000"/>
            <a:ext cx="2416175" cy="538163"/>
          </a:xfrm>
          <a:custGeom>
            <a:avLst/>
            <a:gdLst>
              <a:gd name="T0" fmla="*/ 0 w 1522"/>
              <a:gd name="T1" fmla="*/ 503238 h 339"/>
              <a:gd name="T2" fmla="*/ 1027113 w 1522"/>
              <a:gd name="T3" fmla="*/ 0 h 339"/>
              <a:gd name="T4" fmla="*/ 1470025 w 1522"/>
              <a:gd name="T5" fmla="*/ 538163 h 339"/>
              <a:gd name="T6" fmla="*/ 2170113 w 1522"/>
              <a:gd name="T7" fmla="*/ 0 h 339"/>
              <a:gd name="T8" fmla="*/ 2416175 w 1522"/>
              <a:gd name="T9" fmla="*/ 488950 h 3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2" h="339">
                <a:moveTo>
                  <a:pt x="0" y="317"/>
                </a:moveTo>
                <a:lnTo>
                  <a:pt x="647" y="0"/>
                </a:lnTo>
                <a:lnTo>
                  <a:pt x="926" y="339"/>
                </a:lnTo>
                <a:lnTo>
                  <a:pt x="1367" y="0"/>
                </a:lnTo>
                <a:lnTo>
                  <a:pt x="1522" y="308"/>
                </a:lnTo>
              </a:path>
            </a:pathLst>
          </a:custGeom>
          <a:noFill/>
          <a:ln w="12700" cap="flat" cmpd="sng">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8" name="Freeform 18"/>
          <p:cNvSpPr>
            <a:spLocks/>
          </p:cNvSpPr>
          <p:nvPr/>
        </p:nvSpPr>
        <p:spPr bwMode="auto">
          <a:xfrm>
            <a:off x="6638925" y="4348163"/>
            <a:ext cx="1425575" cy="468312"/>
          </a:xfrm>
          <a:custGeom>
            <a:avLst/>
            <a:gdLst>
              <a:gd name="T0" fmla="*/ 0 w 898"/>
              <a:gd name="T1" fmla="*/ 468312 h 295"/>
              <a:gd name="T2" fmla="*/ 890588 w 898"/>
              <a:gd name="T3" fmla="*/ 0 h 295"/>
              <a:gd name="T4" fmla="*/ 1425575 w 898"/>
              <a:gd name="T5" fmla="*/ 274637 h 295"/>
              <a:gd name="T6" fmla="*/ 0 60000 65536"/>
              <a:gd name="T7" fmla="*/ 0 60000 65536"/>
              <a:gd name="T8" fmla="*/ 0 60000 65536"/>
            </a:gdLst>
            <a:ahLst/>
            <a:cxnLst>
              <a:cxn ang="T6">
                <a:pos x="T0" y="T1"/>
              </a:cxn>
              <a:cxn ang="T7">
                <a:pos x="T2" y="T3"/>
              </a:cxn>
              <a:cxn ang="T8">
                <a:pos x="T4" y="T5"/>
              </a:cxn>
            </a:cxnLst>
            <a:rect l="0" t="0" r="r" b="b"/>
            <a:pathLst>
              <a:path w="898" h="295">
                <a:moveTo>
                  <a:pt x="0" y="295"/>
                </a:moveTo>
                <a:lnTo>
                  <a:pt x="561" y="0"/>
                </a:lnTo>
                <a:lnTo>
                  <a:pt x="898" y="173"/>
                </a:lnTo>
              </a:path>
            </a:pathLst>
          </a:custGeom>
          <a:noFill/>
          <a:ln w="12700" cap="flat" cmpd="sng">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6159" name="Oval 19"/>
          <p:cNvSpPr>
            <a:spLocks noChangeArrowheads="1"/>
          </p:cNvSpPr>
          <p:nvPr/>
        </p:nvSpPr>
        <p:spPr bwMode="auto">
          <a:xfrm>
            <a:off x="6019800" y="4284663"/>
            <a:ext cx="76200" cy="76200"/>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6160" name="Line 20"/>
          <p:cNvSpPr>
            <a:spLocks noChangeShapeType="1"/>
          </p:cNvSpPr>
          <p:nvPr/>
        </p:nvSpPr>
        <p:spPr bwMode="auto">
          <a:xfrm flipV="1">
            <a:off x="6019800" y="3446463"/>
            <a:ext cx="304800" cy="381000"/>
          </a:xfrm>
          <a:prstGeom prst="line">
            <a:avLst/>
          </a:prstGeom>
          <a:noFill/>
          <a:ln w="2857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84"/>
          <p:cNvSpPr>
            <a:spLocks/>
          </p:cNvSpPr>
          <p:nvPr/>
        </p:nvSpPr>
        <p:spPr bwMode="auto">
          <a:xfrm>
            <a:off x="6324600" y="2819400"/>
            <a:ext cx="12700" cy="239713"/>
          </a:xfrm>
          <a:custGeom>
            <a:avLst/>
            <a:gdLst>
              <a:gd name="T0" fmla="*/ 0 w 8"/>
              <a:gd name="T1" fmla="*/ 0 h 151"/>
              <a:gd name="T2" fmla="*/ 12700 w 8"/>
              <a:gd name="T3" fmla="*/ 239713 h 151"/>
              <a:gd name="T4" fmla="*/ 0 60000 65536"/>
              <a:gd name="T5" fmla="*/ 0 60000 65536"/>
            </a:gdLst>
            <a:ahLst/>
            <a:cxnLst>
              <a:cxn ang="T4">
                <a:pos x="T0" y="T1"/>
              </a:cxn>
              <a:cxn ang="T5">
                <a:pos x="T2" y="T3"/>
              </a:cxn>
            </a:cxnLst>
            <a:rect l="0" t="0" r="r" b="b"/>
            <a:pathLst>
              <a:path w="8" h="151">
                <a:moveTo>
                  <a:pt x="0" y="0"/>
                </a:moveTo>
                <a:lnTo>
                  <a:pt x="8" y="151"/>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1" name="Freeform 83"/>
          <p:cNvSpPr>
            <a:spLocks/>
          </p:cNvSpPr>
          <p:nvPr/>
        </p:nvSpPr>
        <p:spPr bwMode="auto">
          <a:xfrm>
            <a:off x="838200" y="2819400"/>
            <a:ext cx="3175" cy="228600"/>
          </a:xfrm>
          <a:custGeom>
            <a:avLst/>
            <a:gdLst>
              <a:gd name="T0" fmla="*/ 0 w 2"/>
              <a:gd name="T1" fmla="*/ 0 h 144"/>
              <a:gd name="T2" fmla="*/ 3175 w 2"/>
              <a:gd name="T3" fmla="*/ 228600 h 144"/>
              <a:gd name="T4" fmla="*/ 0 60000 65536"/>
              <a:gd name="T5" fmla="*/ 0 60000 65536"/>
            </a:gdLst>
            <a:ahLst/>
            <a:cxnLst>
              <a:cxn ang="T4">
                <a:pos x="T0" y="T1"/>
              </a:cxn>
              <a:cxn ang="T5">
                <a:pos x="T2" y="T3"/>
              </a:cxn>
            </a:cxnLst>
            <a:rect l="0" t="0" r="r" b="b"/>
            <a:pathLst>
              <a:path w="2" h="144">
                <a:moveTo>
                  <a:pt x="0" y="0"/>
                </a:moveTo>
                <a:lnTo>
                  <a:pt x="2" y="144"/>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2" name="Line 26"/>
          <p:cNvSpPr>
            <a:spLocks noChangeShapeType="1"/>
          </p:cNvSpPr>
          <p:nvPr/>
        </p:nvSpPr>
        <p:spPr bwMode="auto">
          <a:xfrm flipH="1">
            <a:off x="2362200" y="990600"/>
            <a:ext cx="16002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3" name="Line 27"/>
          <p:cNvSpPr>
            <a:spLocks noChangeShapeType="1"/>
          </p:cNvSpPr>
          <p:nvPr/>
        </p:nvSpPr>
        <p:spPr bwMode="auto">
          <a:xfrm flipH="1">
            <a:off x="3429000" y="990600"/>
            <a:ext cx="5334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4" name="Line 28"/>
          <p:cNvSpPr>
            <a:spLocks noChangeShapeType="1"/>
          </p:cNvSpPr>
          <p:nvPr/>
        </p:nvSpPr>
        <p:spPr bwMode="auto">
          <a:xfrm>
            <a:off x="3962400" y="990600"/>
            <a:ext cx="6096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5" name="Line 29"/>
          <p:cNvSpPr>
            <a:spLocks noChangeShapeType="1"/>
          </p:cNvSpPr>
          <p:nvPr/>
        </p:nvSpPr>
        <p:spPr bwMode="auto">
          <a:xfrm>
            <a:off x="3962400" y="990600"/>
            <a:ext cx="18288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6" name="Line 30"/>
          <p:cNvSpPr>
            <a:spLocks noChangeShapeType="1"/>
          </p:cNvSpPr>
          <p:nvPr/>
        </p:nvSpPr>
        <p:spPr bwMode="auto">
          <a:xfrm flipH="1">
            <a:off x="914400" y="1828800"/>
            <a:ext cx="13716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7" name="Line 31"/>
          <p:cNvSpPr>
            <a:spLocks noChangeShapeType="1"/>
          </p:cNvSpPr>
          <p:nvPr/>
        </p:nvSpPr>
        <p:spPr bwMode="auto">
          <a:xfrm flipH="1">
            <a:off x="1752600" y="1828800"/>
            <a:ext cx="5334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8" name="Line 32"/>
          <p:cNvSpPr>
            <a:spLocks noChangeShapeType="1"/>
          </p:cNvSpPr>
          <p:nvPr/>
        </p:nvSpPr>
        <p:spPr bwMode="auto">
          <a:xfrm>
            <a:off x="2286000" y="1828800"/>
            <a:ext cx="6096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79" name="Freeform 33"/>
          <p:cNvSpPr>
            <a:spLocks/>
          </p:cNvSpPr>
          <p:nvPr/>
        </p:nvSpPr>
        <p:spPr bwMode="auto">
          <a:xfrm>
            <a:off x="987425" y="1828800"/>
            <a:ext cx="2441575" cy="935038"/>
          </a:xfrm>
          <a:custGeom>
            <a:avLst/>
            <a:gdLst>
              <a:gd name="T0" fmla="*/ 2441575 w 1538"/>
              <a:gd name="T1" fmla="*/ 0 h 589"/>
              <a:gd name="T2" fmla="*/ 0 w 1538"/>
              <a:gd name="T3" fmla="*/ 935038 h 589"/>
              <a:gd name="T4" fmla="*/ 0 60000 65536"/>
              <a:gd name="T5" fmla="*/ 0 60000 65536"/>
            </a:gdLst>
            <a:ahLst/>
            <a:cxnLst>
              <a:cxn ang="T4">
                <a:pos x="T0" y="T1"/>
              </a:cxn>
              <a:cxn ang="T5">
                <a:pos x="T2" y="T3"/>
              </a:cxn>
            </a:cxnLst>
            <a:rect l="0" t="0" r="r" b="b"/>
            <a:pathLst>
              <a:path w="1538" h="589">
                <a:moveTo>
                  <a:pt x="1538" y="0"/>
                </a:moveTo>
                <a:lnTo>
                  <a:pt x="0" y="589"/>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0" name="Freeform 34"/>
          <p:cNvSpPr>
            <a:spLocks/>
          </p:cNvSpPr>
          <p:nvPr/>
        </p:nvSpPr>
        <p:spPr bwMode="auto">
          <a:xfrm>
            <a:off x="1860550" y="1828800"/>
            <a:ext cx="1568450" cy="903288"/>
          </a:xfrm>
          <a:custGeom>
            <a:avLst/>
            <a:gdLst>
              <a:gd name="T0" fmla="*/ 1568450 w 988"/>
              <a:gd name="T1" fmla="*/ 0 h 569"/>
              <a:gd name="T2" fmla="*/ 0 w 988"/>
              <a:gd name="T3" fmla="*/ 903288 h 569"/>
              <a:gd name="T4" fmla="*/ 0 60000 65536"/>
              <a:gd name="T5" fmla="*/ 0 60000 65536"/>
            </a:gdLst>
            <a:ahLst/>
            <a:cxnLst>
              <a:cxn ang="T4">
                <a:pos x="T0" y="T1"/>
              </a:cxn>
              <a:cxn ang="T5">
                <a:pos x="T2" y="T3"/>
              </a:cxn>
            </a:cxnLst>
            <a:rect l="0" t="0" r="r" b="b"/>
            <a:pathLst>
              <a:path w="988" h="569">
                <a:moveTo>
                  <a:pt x="988" y="0"/>
                </a:moveTo>
                <a:lnTo>
                  <a:pt x="0" y="569"/>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1" name="Line 35"/>
          <p:cNvSpPr>
            <a:spLocks noChangeShapeType="1"/>
          </p:cNvSpPr>
          <p:nvPr/>
        </p:nvSpPr>
        <p:spPr bwMode="auto">
          <a:xfrm>
            <a:off x="3429000" y="1828800"/>
            <a:ext cx="6858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2" name="Line 36"/>
          <p:cNvSpPr>
            <a:spLocks noChangeShapeType="1"/>
          </p:cNvSpPr>
          <p:nvPr/>
        </p:nvSpPr>
        <p:spPr bwMode="auto">
          <a:xfrm flipH="1">
            <a:off x="4191000" y="1828800"/>
            <a:ext cx="457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3" name="Line 37"/>
          <p:cNvSpPr>
            <a:spLocks noChangeShapeType="1"/>
          </p:cNvSpPr>
          <p:nvPr/>
        </p:nvSpPr>
        <p:spPr bwMode="auto">
          <a:xfrm>
            <a:off x="4648200" y="1828800"/>
            <a:ext cx="5334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4" name="Line 38"/>
          <p:cNvSpPr>
            <a:spLocks noChangeShapeType="1"/>
          </p:cNvSpPr>
          <p:nvPr/>
        </p:nvSpPr>
        <p:spPr bwMode="auto">
          <a:xfrm>
            <a:off x="4648200" y="18288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5" name="Line 39"/>
          <p:cNvSpPr>
            <a:spLocks noChangeShapeType="1"/>
          </p:cNvSpPr>
          <p:nvPr/>
        </p:nvSpPr>
        <p:spPr bwMode="auto">
          <a:xfrm>
            <a:off x="5867400" y="1752600"/>
            <a:ext cx="457200" cy="990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6" name="Line 40"/>
          <p:cNvSpPr>
            <a:spLocks noChangeShapeType="1"/>
          </p:cNvSpPr>
          <p:nvPr/>
        </p:nvSpPr>
        <p:spPr bwMode="auto">
          <a:xfrm flipH="1">
            <a:off x="5181600" y="1752600"/>
            <a:ext cx="685800" cy="990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7" name="Freeform 41"/>
          <p:cNvSpPr>
            <a:spLocks/>
          </p:cNvSpPr>
          <p:nvPr/>
        </p:nvSpPr>
        <p:spPr bwMode="auto">
          <a:xfrm>
            <a:off x="2952750" y="1752600"/>
            <a:ext cx="2914650" cy="1011238"/>
          </a:xfrm>
          <a:custGeom>
            <a:avLst/>
            <a:gdLst>
              <a:gd name="T0" fmla="*/ 2914650 w 1836"/>
              <a:gd name="T1" fmla="*/ 0 h 637"/>
              <a:gd name="T2" fmla="*/ 0 w 1836"/>
              <a:gd name="T3" fmla="*/ 1011238 h 637"/>
              <a:gd name="T4" fmla="*/ 0 60000 65536"/>
              <a:gd name="T5" fmla="*/ 0 60000 65536"/>
            </a:gdLst>
            <a:ahLst/>
            <a:cxnLst>
              <a:cxn ang="T4">
                <a:pos x="T0" y="T1"/>
              </a:cxn>
              <a:cxn ang="T5">
                <a:pos x="T2" y="T3"/>
              </a:cxn>
            </a:cxnLst>
            <a:rect l="0" t="0" r="r" b="b"/>
            <a:pathLst>
              <a:path w="1836" h="637">
                <a:moveTo>
                  <a:pt x="1836" y="0"/>
                </a:moveTo>
                <a:lnTo>
                  <a:pt x="0" y="637"/>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88" name="Oval 45"/>
          <p:cNvSpPr>
            <a:spLocks noChangeArrowheads="1"/>
          </p:cNvSpPr>
          <p:nvPr/>
        </p:nvSpPr>
        <p:spPr bwMode="auto">
          <a:xfrm>
            <a:off x="3581400" y="3352800"/>
            <a:ext cx="76200" cy="762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189" name="Oval 46"/>
          <p:cNvSpPr>
            <a:spLocks noChangeArrowheads="1"/>
          </p:cNvSpPr>
          <p:nvPr/>
        </p:nvSpPr>
        <p:spPr bwMode="auto">
          <a:xfrm>
            <a:off x="3810000" y="3352800"/>
            <a:ext cx="76200" cy="762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190" name="Oval 47"/>
          <p:cNvSpPr>
            <a:spLocks noChangeArrowheads="1"/>
          </p:cNvSpPr>
          <p:nvPr/>
        </p:nvSpPr>
        <p:spPr bwMode="auto">
          <a:xfrm>
            <a:off x="4038600" y="3352800"/>
            <a:ext cx="76200" cy="762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191" name="Line 48"/>
          <p:cNvSpPr>
            <a:spLocks noChangeShapeType="1"/>
          </p:cNvSpPr>
          <p:nvPr/>
        </p:nvSpPr>
        <p:spPr bwMode="auto">
          <a:xfrm>
            <a:off x="838200" y="3733800"/>
            <a:ext cx="533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2" name="Line 49"/>
          <p:cNvSpPr>
            <a:spLocks noChangeShapeType="1"/>
          </p:cNvSpPr>
          <p:nvPr/>
        </p:nvSpPr>
        <p:spPr bwMode="auto">
          <a:xfrm flipH="1">
            <a:off x="1371600" y="3733800"/>
            <a:ext cx="381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3" name="Line 50"/>
          <p:cNvSpPr>
            <a:spLocks noChangeShapeType="1"/>
          </p:cNvSpPr>
          <p:nvPr/>
        </p:nvSpPr>
        <p:spPr bwMode="auto">
          <a:xfrm flipH="1">
            <a:off x="1447800" y="3733800"/>
            <a:ext cx="2667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4" name="Line 51"/>
          <p:cNvSpPr>
            <a:spLocks noChangeShapeType="1"/>
          </p:cNvSpPr>
          <p:nvPr/>
        </p:nvSpPr>
        <p:spPr bwMode="auto">
          <a:xfrm flipH="1">
            <a:off x="2362200" y="3733800"/>
            <a:ext cx="533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5" name="Line 52"/>
          <p:cNvSpPr>
            <a:spLocks noChangeShapeType="1"/>
          </p:cNvSpPr>
          <p:nvPr/>
        </p:nvSpPr>
        <p:spPr bwMode="auto">
          <a:xfrm flipH="1">
            <a:off x="2362200" y="3733800"/>
            <a:ext cx="2819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6" name="Line 53"/>
          <p:cNvSpPr>
            <a:spLocks noChangeShapeType="1"/>
          </p:cNvSpPr>
          <p:nvPr/>
        </p:nvSpPr>
        <p:spPr bwMode="auto">
          <a:xfrm flipH="1">
            <a:off x="2362200" y="3733800"/>
            <a:ext cx="3962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7" name="Line 54"/>
          <p:cNvSpPr>
            <a:spLocks noChangeShapeType="1"/>
          </p:cNvSpPr>
          <p:nvPr/>
        </p:nvSpPr>
        <p:spPr bwMode="auto">
          <a:xfrm>
            <a:off x="2895600" y="3733800"/>
            <a:ext cx="4572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8" name="Line 55"/>
          <p:cNvSpPr>
            <a:spLocks noChangeShapeType="1"/>
          </p:cNvSpPr>
          <p:nvPr/>
        </p:nvSpPr>
        <p:spPr bwMode="auto">
          <a:xfrm flipH="1">
            <a:off x="3505200" y="3733800"/>
            <a:ext cx="1676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199" name="Line 56"/>
          <p:cNvSpPr>
            <a:spLocks noChangeShapeType="1"/>
          </p:cNvSpPr>
          <p:nvPr/>
        </p:nvSpPr>
        <p:spPr bwMode="auto">
          <a:xfrm>
            <a:off x="838200" y="3733800"/>
            <a:ext cx="25146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0" name="Line 57"/>
          <p:cNvSpPr>
            <a:spLocks noChangeShapeType="1"/>
          </p:cNvSpPr>
          <p:nvPr/>
        </p:nvSpPr>
        <p:spPr bwMode="auto">
          <a:xfrm>
            <a:off x="1752600" y="3733800"/>
            <a:ext cx="2819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1" name="Line 58"/>
          <p:cNvSpPr>
            <a:spLocks noChangeShapeType="1"/>
          </p:cNvSpPr>
          <p:nvPr/>
        </p:nvSpPr>
        <p:spPr bwMode="auto">
          <a:xfrm>
            <a:off x="4114800" y="3733800"/>
            <a:ext cx="1524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2" name="Line 59"/>
          <p:cNvSpPr>
            <a:spLocks noChangeShapeType="1"/>
          </p:cNvSpPr>
          <p:nvPr/>
        </p:nvSpPr>
        <p:spPr bwMode="auto">
          <a:xfrm flipH="1">
            <a:off x="4648200" y="3733800"/>
            <a:ext cx="1676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3" name="Line 64"/>
          <p:cNvSpPr>
            <a:spLocks noChangeShapeType="1"/>
          </p:cNvSpPr>
          <p:nvPr/>
        </p:nvSpPr>
        <p:spPr bwMode="auto">
          <a:xfrm>
            <a:off x="2362200" y="3733800"/>
            <a:ext cx="2286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4" name="Line 65"/>
          <p:cNvSpPr>
            <a:spLocks noChangeShapeType="1"/>
          </p:cNvSpPr>
          <p:nvPr/>
        </p:nvSpPr>
        <p:spPr bwMode="auto">
          <a:xfrm>
            <a:off x="2362200" y="3733800"/>
            <a:ext cx="32766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5" name="Line 66"/>
          <p:cNvSpPr>
            <a:spLocks noChangeShapeType="1"/>
          </p:cNvSpPr>
          <p:nvPr/>
        </p:nvSpPr>
        <p:spPr bwMode="auto">
          <a:xfrm flipH="1">
            <a:off x="3429000" y="3733800"/>
            <a:ext cx="7620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6" name="Line 67"/>
          <p:cNvSpPr>
            <a:spLocks noChangeShapeType="1"/>
          </p:cNvSpPr>
          <p:nvPr/>
        </p:nvSpPr>
        <p:spPr bwMode="auto">
          <a:xfrm>
            <a:off x="3505200" y="3733800"/>
            <a:ext cx="213360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7" name="Line 68"/>
          <p:cNvSpPr>
            <a:spLocks noChangeShapeType="1"/>
          </p:cNvSpPr>
          <p:nvPr/>
        </p:nvSpPr>
        <p:spPr bwMode="auto">
          <a:xfrm flipH="1">
            <a:off x="3505200" y="3733800"/>
            <a:ext cx="1143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8" name="Line 69"/>
          <p:cNvSpPr>
            <a:spLocks noChangeShapeType="1"/>
          </p:cNvSpPr>
          <p:nvPr/>
        </p:nvSpPr>
        <p:spPr bwMode="auto">
          <a:xfrm>
            <a:off x="4648200" y="3733800"/>
            <a:ext cx="0" cy="685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09" name="Line 70"/>
          <p:cNvSpPr>
            <a:spLocks noChangeShapeType="1"/>
          </p:cNvSpPr>
          <p:nvPr/>
        </p:nvSpPr>
        <p:spPr bwMode="auto">
          <a:xfrm flipH="1">
            <a:off x="4724400" y="3733800"/>
            <a:ext cx="9906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0" name="Line 71"/>
          <p:cNvSpPr>
            <a:spLocks noChangeShapeType="1"/>
          </p:cNvSpPr>
          <p:nvPr/>
        </p:nvSpPr>
        <p:spPr bwMode="auto">
          <a:xfrm>
            <a:off x="5715000" y="3733800"/>
            <a:ext cx="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1" name="Line 72"/>
          <p:cNvSpPr>
            <a:spLocks noChangeShapeType="1"/>
          </p:cNvSpPr>
          <p:nvPr/>
        </p:nvSpPr>
        <p:spPr bwMode="auto">
          <a:xfrm>
            <a:off x="1371600" y="4495800"/>
            <a:ext cx="228600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2" name="Line 73"/>
          <p:cNvSpPr>
            <a:spLocks noChangeShapeType="1"/>
          </p:cNvSpPr>
          <p:nvPr/>
        </p:nvSpPr>
        <p:spPr bwMode="auto">
          <a:xfrm>
            <a:off x="2286000" y="4495800"/>
            <a:ext cx="13716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3" name="Line 74"/>
          <p:cNvSpPr>
            <a:spLocks noChangeShapeType="1"/>
          </p:cNvSpPr>
          <p:nvPr/>
        </p:nvSpPr>
        <p:spPr bwMode="auto">
          <a:xfrm>
            <a:off x="3429000" y="4495800"/>
            <a:ext cx="3048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4" name="Line 75"/>
          <p:cNvSpPr>
            <a:spLocks noChangeShapeType="1"/>
          </p:cNvSpPr>
          <p:nvPr/>
        </p:nvSpPr>
        <p:spPr bwMode="auto">
          <a:xfrm flipH="1">
            <a:off x="3733800" y="4495800"/>
            <a:ext cx="9144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5" name="Line 76"/>
          <p:cNvSpPr>
            <a:spLocks noChangeShapeType="1"/>
          </p:cNvSpPr>
          <p:nvPr/>
        </p:nvSpPr>
        <p:spPr bwMode="auto">
          <a:xfrm flipH="1">
            <a:off x="3810000" y="4495800"/>
            <a:ext cx="190500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16" name="Oval 4"/>
          <p:cNvSpPr>
            <a:spLocks noChangeArrowheads="1"/>
          </p:cNvSpPr>
          <p:nvPr/>
        </p:nvSpPr>
        <p:spPr bwMode="auto">
          <a:xfrm>
            <a:off x="2209800" y="1752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17" name="Oval 5"/>
          <p:cNvSpPr>
            <a:spLocks noChangeArrowheads="1"/>
          </p:cNvSpPr>
          <p:nvPr/>
        </p:nvSpPr>
        <p:spPr bwMode="auto">
          <a:xfrm>
            <a:off x="3352800" y="1752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18" name="Oval 6"/>
          <p:cNvSpPr>
            <a:spLocks noChangeArrowheads="1"/>
          </p:cNvSpPr>
          <p:nvPr/>
        </p:nvSpPr>
        <p:spPr bwMode="auto">
          <a:xfrm>
            <a:off x="4572000" y="1752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19" name="Oval 7"/>
          <p:cNvSpPr>
            <a:spLocks noChangeArrowheads="1"/>
          </p:cNvSpPr>
          <p:nvPr/>
        </p:nvSpPr>
        <p:spPr bwMode="auto">
          <a:xfrm>
            <a:off x="5791200" y="16764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0" name="Oval 8"/>
          <p:cNvSpPr>
            <a:spLocks noChangeArrowheads="1"/>
          </p:cNvSpPr>
          <p:nvPr/>
        </p:nvSpPr>
        <p:spPr bwMode="auto">
          <a:xfrm>
            <a:off x="16764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1" name="Oval 9"/>
          <p:cNvSpPr>
            <a:spLocks noChangeArrowheads="1"/>
          </p:cNvSpPr>
          <p:nvPr/>
        </p:nvSpPr>
        <p:spPr bwMode="auto">
          <a:xfrm>
            <a:off x="28194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2" name="Oval 10"/>
          <p:cNvSpPr>
            <a:spLocks noChangeArrowheads="1"/>
          </p:cNvSpPr>
          <p:nvPr/>
        </p:nvSpPr>
        <p:spPr bwMode="auto">
          <a:xfrm>
            <a:off x="40386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3" name="Oval 11"/>
          <p:cNvSpPr>
            <a:spLocks noChangeArrowheads="1"/>
          </p:cNvSpPr>
          <p:nvPr/>
        </p:nvSpPr>
        <p:spPr bwMode="auto">
          <a:xfrm>
            <a:off x="51054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4" name="Oval 12"/>
          <p:cNvSpPr>
            <a:spLocks noChangeArrowheads="1"/>
          </p:cNvSpPr>
          <p:nvPr/>
        </p:nvSpPr>
        <p:spPr bwMode="auto">
          <a:xfrm>
            <a:off x="62484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5" name="Oval 13"/>
          <p:cNvSpPr>
            <a:spLocks noChangeArrowheads="1"/>
          </p:cNvSpPr>
          <p:nvPr/>
        </p:nvSpPr>
        <p:spPr bwMode="auto">
          <a:xfrm>
            <a:off x="762000" y="27432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6" name="Oval 14"/>
          <p:cNvSpPr>
            <a:spLocks noChangeArrowheads="1"/>
          </p:cNvSpPr>
          <p:nvPr/>
        </p:nvSpPr>
        <p:spPr bwMode="auto">
          <a:xfrm>
            <a:off x="16764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7" name="Oval 15"/>
          <p:cNvSpPr>
            <a:spLocks noChangeArrowheads="1"/>
          </p:cNvSpPr>
          <p:nvPr/>
        </p:nvSpPr>
        <p:spPr bwMode="auto">
          <a:xfrm>
            <a:off x="28194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8" name="Oval 16"/>
          <p:cNvSpPr>
            <a:spLocks noChangeArrowheads="1"/>
          </p:cNvSpPr>
          <p:nvPr/>
        </p:nvSpPr>
        <p:spPr bwMode="auto">
          <a:xfrm>
            <a:off x="40386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29" name="Oval 17"/>
          <p:cNvSpPr>
            <a:spLocks noChangeArrowheads="1"/>
          </p:cNvSpPr>
          <p:nvPr/>
        </p:nvSpPr>
        <p:spPr bwMode="auto">
          <a:xfrm>
            <a:off x="51054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0" name="Oval 18"/>
          <p:cNvSpPr>
            <a:spLocks noChangeArrowheads="1"/>
          </p:cNvSpPr>
          <p:nvPr/>
        </p:nvSpPr>
        <p:spPr bwMode="auto">
          <a:xfrm>
            <a:off x="62484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1" name="Oval 19"/>
          <p:cNvSpPr>
            <a:spLocks noChangeArrowheads="1"/>
          </p:cNvSpPr>
          <p:nvPr/>
        </p:nvSpPr>
        <p:spPr bwMode="auto">
          <a:xfrm>
            <a:off x="7620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2" name="Oval 60"/>
          <p:cNvSpPr>
            <a:spLocks noChangeArrowheads="1"/>
          </p:cNvSpPr>
          <p:nvPr/>
        </p:nvSpPr>
        <p:spPr bwMode="auto">
          <a:xfrm>
            <a:off x="22860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3" name="Oval 61"/>
          <p:cNvSpPr>
            <a:spLocks noChangeArrowheads="1"/>
          </p:cNvSpPr>
          <p:nvPr/>
        </p:nvSpPr>
        <p:spPr bwMode="auto">
          <a:xfrm>
            <a:off x="34290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4" name="Oval 62"/>
          <p:cNvSpPr>
            <a:spLocks noChangeArrowheads="1"/>
          </p:cNvSpPr>
          <p:nvPr/>
        </p:nvSpPr>
        <p:spPr bwMode="auto">
          <a:xfrm>
            <a:off x="45720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5" name="Oval 63"/>
          <p:cNvSpPr>
            <a:spLocks noChangeArrowheads="1"/>
          </p:cNvSpPr>
          <p:nvPr/>
        </p:nvSpPr>
        <p:spPr bwMode="auto">
          <a:xfrm>
            <a:off x="5638800" y="3657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6" name="Oval 20"/>
          <p:cNvSpPr>
            <a:spLocks noChangeArrowheads="1"/>
          </p:cNvSpPr>
          <p:nvPr/>
        </p:nvSpPr>
        <p:spPr bwMode="auto">
          <a:xfrm>
            <a:off x="2209800" y="4419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7" name="Oval 21"/>
          <p:cNvSpPr>
            <a:spLocks noChangeArrowheads="1"/>
          </p:cNvSpPr>
          <p:nvPr/>
        </p:nvSpPr>
        <p:spPr bwMode="auto">
          <a:xfrm>
            <a:off x="3352800" y="4419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8" name="Oval 22"/>
          <p:cNvSpPr>
            <a:spLocks noChangeArrowheads="1"/>
          </p:cNvSpPr>
          <p:nvPr/>
        </p:nvSpPr>
        <p:spPr bwMode="auto">
          <a:xfrm>
            <a:off x="4572000" y="4419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39" name="Oval 23"/>
          <p:cNvSpPr>
            <a:spLocks noChangeArrowheads="1"/>
          </p:cNvSpPr>
          <p:nvPr/>
        </p:nvSpPr>
        <p:spPr bwMode="auto">
          <a:xfrm>
            <a:off x="5638800" y="4419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40" name="Oval 25"/>
          <p:cNvSpPr>
            <a:spLocks noChangeArrowheads="1"/>
          </p:cNvSpPr>
          <p:nvPr/>
        </p:nvSpPr>
        <p:spPr bwMode="auto">
          <a:xfrm>
            <a:off x="1295400" y="44196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41" name="Oval 24"/>
          <p:cNvSpPr>
            <a:spLocks noChangeArrowheads="1"/>
          </p:cNvSpPr>
          <p:nvPr/>
        </p:nvSpPr>
        <p:spPr bwMode="auto">
          <a:xfrm>
            <a:off x="3657600" y="52578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42" name="Rectangle 77"/>
          <p:cNvSpPr>
            <a:spLocks noChangeArrowheads="1"/>
          </p:cNvSpPr>
          <p:nvPr/>
        </p:nvSpPr>
        <p:spPr bwMode="auto">
          <a:xfrm>
            <a:off x="7010400" y="762000"/>
            <a:ext cx="6794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body</a:t>
            </a:r>
          </a:p>
        </p:txBody>
      </p:sp>
      <p:sp>
        <p:nvSpPr>
          <p:cNvPr id="7243" name="Rectangle 78"/>
          <p:cNvSpPr>
            <a:spLocks noChangeArrowheads="1"/>
          </p:cNvSpPr>
          <p:nvPr/>
        </p:nvSpPr>
        <p:spPr bwMode="auto">
          <a:xfrm>
            <a:off x="7086600" y="1524000"/>
            <a:ext cx="7937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facets</a:t>
            </a:r>
          </a:p>
        </p:txBody>
      </p:sp>
      <p:sp>
        <p:nvSpPr>
          <p:cNvPr id="7244" name="Rectangle 79"/>
          <p:cNvSpPr>
            <a:spLocks noChangeArrowheads="1"/>
          </p:cNvSpPr>
          <p:nvPr/>
        </p:nvSpPr>
        <p:spPr bwMode="auto">
          <a:xfrm>
            <a:off x="7162800" y="2590800"/>
            <a:ext cx="12382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sub-facets</a:t>
            </a:r>
          </a:p>
        </p:txBody>
      </p:sp>
      <p:sp>
        <p:nvSpPr>
          <p:cNvPr id="7245" name="Rectangle 80"/>
          <p:cNvSpPr>
            <a:spLocks noChangeArrowheads="1"/>
          </p:cNvSpPr>
          <p:nvPr/>
        </p:nvSpPr>
        <p:spPr bwMode="auto">
          <a:xfrm>
            <a:off x="7207250" y="3505200"/>
            <a:ext cx="8064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edges</a:t>
            </a:r>
          </a:p>
        </p:txBody>
      </p:sp>
      <p:sp>
        <p:nvSpPr>
          <p:cNvPr id="7246" name="Rectangle 81"/>
          <p:cNvSpPr>
            <a:spLocks noChangeArrowheads="1"/>
          </p:cNvSpPr>
          <p:nvPr/>
        </p:nvSpPr>
        <p:spPr bwMode="auto">
          <a:xfrm>
            <a:off x="7239000" y="4267200"/>
            <a:ext cx="971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vertices</a:t>
            </a:r>
          </a:p>
        </p:txBody>
      </p:sp>
      <p:sp>
        <p:nvSpPr>
          <p:cNvPr id="7247" name="Rectangle 82"/>
          <p:cNvSpPr>
            <a:spLocks noChangeArrowheads="1"/>
          </p:cNvSpPr>
          <p:nvPr/>
        </p:nvSpPr>
        <p:spPr bwMode="auto">
          <a:xfrm>
            <a:off x="7239000" y="5105400"/>
            <a:ext cx="11747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solidFill>
                  <a:srgbClr val="FF3300"/>
                </a:solidFill>
              </a:rPr>
              <a:t>empty set</a:t>
            </a:r>
          </a:p>
        </p:txBody>
      </p:sp>
      <p:sp>
        <p:nvSpPr>
          <p:cNvPr id="7248" name="Freeform 85"/>
          <p:cNvSpPr>
            <a:spLocks/>
          </p:cNvSpPr>
          <p:nvPr/>
        </p:nvSpPr>
        <p:spPr bwMode="auto">
          <a:xfrm>
            <a:off x="839788" y="3448050"/>
            <a:ext cx="1587" cy="209550"/>
          </a:xfrm>
          <a:custGeom>
            <a:avLst/>
            <a:gdLst>
              <a:gd name="T0" fmla="*/ 1587 w 1"/>
              <a:gd name="T1" fmla="*/ 0 h 132"/>
              <a:gd name="T2" fmla="*/ 0 w 1"/>
              <a:gd name="T3" fmla="*/ 209550 h 132"/>
              <a:gd name="T4" fmla="*/ 0 60000 65536"/>
              <a:gd name="T5" fmla="*/ 0 60000 65536"/>
            </a:gdLst>
            <a:ahLst/>
            <a:cxnLst>
              <a:cxn ang="T4">
                <a:pos x="T0" y="T1"/>
              </a:cxn>
              <a:cxn ang="T5">
                <a:pos x="T2" y="T3"/>
              </a:cxn>
            </a:cxnLst>
            <a:rect l="0" t="0" r="r" b="b"/>
            <a:pathLst>
              <a:path w="1" h="132">
                <a:moveTo>
                  <a:pt x="1" y="0"/>
                </a:moveTo>
                <a:lnTo>
                  <a:pt x="0" y="132"/>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49" name="Freeform 86"/>
          <p:cNvSpPr>
            <a:spLocks/>
          </p:cNvSpPr>
          <p:nvPr/>
        </p:nvSpPr>
        <p:spPr bwMode="auto">
          <a:xfrm>
            <a:off x="6326188" y="3416300"/>
            <a:ext cx="22225" cy="241300"/>
          </a:xfrm>
          <a:custGeom>
            <a:avLst/>
            <a:gdLst>
              <a:gd name="T0" fmla="*/ 22225 w 14"/>
              <a:gd name="T1" fmla="*/ 0 h 152"/>
              <a:gd name="T2" fmla="*/ 0 w 14"/>
              <a:gd name="T3" fmla="*/ 241300 h 152"/>
              <a:gd name="T4" fmla="*/ 0 60000 65536"/>
              <a:gd name="T5" fmla="*/ 0 60000 65536"/>
            </a:gdLst>
            <a:ahLst/>
            <a:cxnLst>
              <a:cxn ang="T4">
                <a:pos x="T0" y="T1"/>
              </a:cxn>
              <a:cxn ang="T5">
                <a:pos x="T2" y="T3"/>
              </a:cxn>
            </a:cxnLst>
            <a:rect l="0" t="0" r="r" b="b"/>
            <a:pathLst>
              <a:path w="14" h="152">
                <a:moveTo>
                  <a:pt x="14" y="0"/>
                </a:moveTo>
                <a:lnTo>
                  <a:pt x="0" y="152"/>
                </a:lnTo>
              </a:path>
            </a:pathLst>
          </a:custGeom>
          <a:noFill/>
          <a:ln w="127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0" name="Line 87"/>
          <p:cNvSpPr>
            <a:spLocks noChangeShapeType="1"/>
          </p:cNvSpPr>
          <p:nvPr/>
        </p:nvSpPr>
        <p:spPr bwMode="auto">
          <a:xfrm>
            <a:off x="4343400" y="990600"/>
            <a:ext cx="26670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1" name="Line 88"/>
          <p:cNvSpPr>
            <a:spLocks noChangeShapeType="1"/>
          </p:cNvSpPr>
          <p:nvPr/>
        </p:nvSpPr>
        <p:spPr bwMode="auto">
          <a:xfrm>
            <a:off x="6096000" y="1752600"/>
            <a:ext cx="9906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2" name="Line 89"/>
          <p:cNvSpPr>
            <a:spLocks noChangeShapeType="1"/>
          </p:cNvSpPr>
          <p:nvPr/>
        </p:nvSpPr>
        <p:spPr bwMode="auto">
          <a:xfrm>
            <a:off x="6477000" y="2819400"/>
            <a:ext cx="6858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3" name="Line 90"/>
          <p:cNvSpPr>
            <a:spLocks noChangeShapeType="1"/>
          </p:cNvSpPr>
          <p:nvPr/>
        </p:nvSpPr>
        <p:spPr bwMode="auto">
          <a:xfrm>
            <a:off x="6553200" y="3733800"/>
            <a:ext cx="6858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4" name="Line 91"/>
          <p:cNvSpPr>
            <a:spLocks noChangeShapeType="1"/>
          </p:cNvSpPr>
          <p:nvPr/>
        </p:nvSpPr>
        <p:spPr bwMode="auto">
          <a:xfrm>
            <a:off x="5943600" y="4495800"/>
            <a:ext cx="12954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5" name="Line 92"/>
          <p:cNvSpPr>
            <a:spLocks noChangeShapeType="1"/>
          </p:cNvSpPr>
          <p:nvPr/>
        </p:nvSpPr>
        <p:spPr bwMode="auto">
          <a:xfrm>
            <a:off x="4191000" y="5334000"/>
            <a:ext cx="3124200"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7256" name="Oval 3"/>
          <p:cNvSpPr>
            <a:spLocks noChangeArrowheads="1"/>
          </p:cNvSpPr>
          <p:nvPr/>
        </p:nvSpPr>
        <p:spPr bwMode="auto">
          <a:xfrm>
            <a:off x="3886200" y="914400"/>
            <a:ext cx="152400" cy="152400"/>
          </a:xfrm>
          <a:prstGeom prst="ellipse">
            <a:avLst/>
          </a:prstGeom>
          <a:solidFill>
            <a:srgbClr val="FFFF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57" name="Rectangle 93"/>
          <p:cNvSpPr>
            <a:spLocks noChangeArrowheads="1"/>
          </p:cNvSpPr>
          <p:nvPr/>
        </p:nvSpPr>
        <p:spPr bwMode="auto">
          <a:xfrm>
            <a:off x="603250" y="6096000"/>
            <a:ext cx="5643563" cy="379413"/>
          </a:xfrm>
          <a:prstGeom prst="rect">
            <a:avLst/>
          </a:prstGeom>
          <a:noFill/>
          <a:ln w="12700">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pPr>
            <a:r>
              <a:rPr lang="en-US" sz="1800">
                <a:latin typeface="Times New Roman" pitchFamily="18" charset="0"/>
              </a:rPr>
              <a:t>If Q and R are two faces of P, then Q</a:t>
            </a:r>
            <a:r>
              <a:rPr lang="en-US" sz="1800">
                <a:latin typeface="Times New Roman" pitchFamily="18" charset="0"/>
                <a:sym typeface="Symbol" pitchFamily="18" charset="2"/>
              </a:rPr>
              <a:t></a:t>
            </a:r>
            <a:r>
              <a:rPr lang="en-US" sz="1800">
                <a:latin typeface="Times New Roman" pitchFamily="18" charset="0"/>
              </a:rPr>
              <a:t>R is also a face of P.</a:t>
            </a:r>
          </a:p>
        </p:txBody>
      </p:sp>
      <p:sp>
        <p:nvSpPr>
          <p:cNvPr id="7258" name="Oval 94"/>
          <p:cNvSpPr>
            <a:spLocks noChangeArrowheads="1"/>
          </p:cNvSpPr>
          <p:nvPr/>
        </p:nvSpPr>
        <p:spPr bwMode="auto">
          <a:xfrm>
            <a:off x="7467600" y="3048000"/>
            <a:ext cx="76200" cy="76200"/>
          </a:xfrm>
          <a:prstGeom prst="ellipse">
            <a:avLst/>
          </a:prstGeom>
          <a:solidFill>
            <a:srgbClr val="CC0000"/>
          </a:solidFill>
          <a:ln w="12700">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59" name="Oval 95"/>
          <p:cNvSpPr>
            <a:spLocks noChangeArrowheads="1"/>
          </p:cNvSpPr>
          <p:nvPr/>
        </p:nvSpPr>
        <p:spPr bwMode="auto">
          <a:xfrm>
            <a:off x="7467600" y="3200400"/>
            <a:ext cx="76200" cy="76200"/>
          </a:xfrm>
          <a:prstGeom prst="ellipse">
            <a:avLst/>
          </a:prstGeom>
          <a:solidFill>
            <a:srgbClr val="CC0000"/>
          </a:solidFill>
          <a:ln w="12700">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60" name="Oval 96"/>
          <p:cNvSpPr>
            <a:spLocks noChangeArrowheads="1"/>
          </p:cNvSpPr>
          <p:nvPr/>
        </p:nvSpPr>
        <p:spPr bwMode="auto">
          <a:xfrm>
            <a:off x="7467600" y="3352800"/>
            <a:ext cx="76200" cy="76200"/>
          </a:xfrm>
          <a:prstGeom prst="ellipse">
            <a:avLst/>
          </a:prstGeom>
          <a:solidFill>
            <a:srgbClr val="CC0000"/>
          </a:solidFill>
          <a:ln w="12700">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7261" name="Rectangle 97"/>
          <p:cNvSpPr>
            <a:spLocks noGrp="1" noChangeArrowheads="1"/>
          </p:cNvSpPr>
          <p:nvPr>
            <p:ph type="title"/>
          </p:nvPr>
        </p:nvSpPr>
        <p:spPr>
          <a:xfrm>
            <a:off x="533400" y="152400"/>
            <a:ext cx="7772400" cy="533400"/>
          </a:xfrm>
          <a:solidFill>
            <a:srgbClr val="FFFF99"/>
          </a:solidFill>
          <a:ln>
            <a:solidFill>
              <a:schemeClr val="tx1"/>
            </a:solidFill>
            <a:miter lim="800000"/>
            <a:headEnd/>
            <a:tailEnd/>
          </a:ln>
        </p:spPr>
        <p:txBody>
          <a:bodyPr/>
          <a:lstStyle/>
          <a:p>
            <a:pPr algn="l" eaLnBrk="1" hangingPunct="1"/>
            <a:r>
              <a:rPr lang="en-US" sz="2400" smtClean="0">
                <a:latin typeface="Arial" pitchFamily="34" charset="0"/>
              </a:rPr>
              <a:t>Face lattice incidence  Data Structure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3"/>
          <p:cNvSpPr>
            <a:spLocks noGrp="1" noChangeArrowheads="1"/>
          </p:cNvSpPr>
          <p:nvPr>
            <p:ph type="title"/>
          </p:nvPr>
        </p:nvSpPr>
        <p:spPr>
          <a:xfrm>
            <a:off x="533400" y="152400"/>
            <a:ext cx="7772400" cy="533400"/>
          </a:xfrm>
          <a:solidFill>
            <a:srgbClr val="FFFF99"/>
          </a:solidFill>
          <a:ln>
            <a:solidFill>
              <a:schemeClr val="tx1"/>
            </a:solidFill>
            <a:miter lim="800000"/>
            <a:headEnd/>
            <a:tailEnd/>
          </a:ln>
        </p:spPr>
        <p:txBody>
          <a:bodyPr/>
          <a:lstStyle/>
          <a:p>
            <a:pPr algn="l" eaLnBrk="1" hangingPunct="1"/>
            <a:r>
              <a:rPr lang="en-US" sz="2400" smtClean="0">
                <a:latin typeface="Arial" pitchFamily="34" charset="0"/>
              </a:rPr>
              <a:t>Face lattice incidence  3D Example</a:t>
            </a:r>
          </a:p>
        </p:txBody>
      </p:sp>
      <p:pic>
        <p:nvPicPr>
          <p:cNvPr id="8195" name="Picture 94" descr="C:\WINDOWS\Desktop\360px-Pyramid_face_lattic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7543800"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93725" y="265113"/>
            <a:ext cx="7712075" cy="2438400"/>
          </a:xfrm>
          <a:prstGeom prst="rect">
            <a:avLst/>
          </a:prstGeom>
          <a:solidFill>
            <a:srgbClr val="CC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b="1">
                <a:solidFill>
                  <a:schemeClr val="tx2"/>
                </a:solidFill>
              </a:rPr>
              <a:t>FACT:</a:t>
            </a:r>
            <a:r>
              <a:rPr lang="en-US" sz="1800">
                <a:solidFill>
                  <a:schemeClr val="tx2"/>
                </a:solidFill>
              </a:rPr>
              <a:t>  Consider a d-polytope P with n vertices.</a:t>
            </a:r>
          </a:p>
          <a:p>
            <a:pPr eaLnBrk="1" hangingPunct="1">
              <a:lnSpc>
                <a:spcPct val="100000"/>
              </a:lnSpc>
              <a:spcBef>
                <a:spcPct val="0"/>
              </a:spcBef>
            </a:pPr>
            <a:r>
              <a:rPr lang="en-US" sz="1800">
                <a:solidFill>
                  <a:schemeClr val="tx2"/>
                </a:solidFill>
              </a:rPr>
              <a:t>	Define 	</a:t>
            </a:r>
            <a:r>
              <a:rPr lang="en-US" sz="2400">
                <a:solidFill>
                  <a:schemeClr val="tx2"/>
                </a:solidFill>
                <a:latin typeface="Symbol" pitchFamily="18" charset="2"/>
              </a:rPr>
              <a:t>f</a:t>
            </a:r>
            <a:r>
              <a:rPr lang="en-US" sz="2400" baseline="-25000">
                <a:solidFill>
                  <a:schemeClr val="tx2"/>
                </a:solidFill>
              </a:rPr>
              <a:t>i</a:t>
            </a:r>
            <a:r>
              <a:rPr lang="en-US" sz="2400">
                <a:solidFill>
                  <a:schemeClr val="tx2"/>
                </a:solidFill>
              </a:rPr>
              <a:t> </a:t>
            </a:r>
            <a:r>
              <a:rPr lang="en-US" sz="1800">
                <a:solidFill>
                  <a:schemeClr val="tx2"/>
                </a:solidFill>
              </a:rPr>
              <a:t>= # i-faces of P</a:t>
            </a:r>
          </a:p>
          <a:p>
            <a:pPr eaLnBrk="1" hangingPunct="1">
              <a:lnSpc>
                <a:spcPct val="100000"/>
              </a:lnSpc>
              <a:spcBef>
                <a:spcPct val="0"/>
              </a:spcBef>
            </a:pPr>
            <a:r>
              <a:rPr lang="en-US" sz="1800">
                <a:solidFill>
                  <a:schemeClr val="tx2"/>
                </a:solidFill>
              </a:rPr>
              <a:t>Victor Klee [1966]:	  </a:t>
            </a:r>
            <a:r>
              <a:rPr lang="en-US" sz="2400">
                <a:solidFill>
                  <a:schemeClr val="tx2"/>
                </a:solidFill>
                <a:latin typeface="Symbol" pitchFamily="18" charset="2"/>
              </a:rPr>
              <a:t>f</a:t>
            </a:r>
            <a:r>
              <a:rPr lang="en-US" sz="2400" baseline="-25000">
                <a:solidFill>
                  <a:schemeClr val="tx2"/>
                </a:solidFill>
              </a:rPr>
              <a:t>d-1</a:t>
            </a:r>
            <a:r>
              <a:rPr lang="en-US" sz="2000">
                <a:solidFill>
                  <a:schemeClr val="tx2"/>
                </a:solidFill>
              </a:rPr>
              <a:t> </a:t>
            </a:r>
            <a:r>
              <a:rPr lang="en-US" sz="1800">
                <a:solidFill>
                  <a:schemeClr val="tx2"/>
                </a:solidFill>
              </a:rPr>
              <a:t>=   </a:t>
            </a:r>
            <a:r>
              <a:rPr lang="en-US" sz="1800">
                <a:solidFill>
                  <a:schemeClr val="tx2"/>
                </a:solidFill>
                <a:latin typeface="Symbol" pitchFamily="18" charset="2"/>
              </a:rPr>
              <a:t>O</a:t>
            </a:r>
            <a:r>
              <a:rPr lang="en-US" sz="2400">
                <a:solidFill>
                  <a:schemeClr val="tx2"/>
                </a:solidFill>
              </a:rPr>
              <a:t>( </a:t>
            </a:r>
            <a:r>
              <a:rPr lang="en-US" sz="2000">
                <a:solidFill>
                  <a:schemeClr val="tx1"/>
                </a:solidFill>
              </a:rPr>
              <a:t>n</a:t>
            </a:r>
            <a:r>
              <a:rPr lang="en-US" sz="2000" baseline="30000">
                <a:solidFill>
                  <a:schemeClr val="tx1"/>
                </a:solidFill>
                <a:sym typeface="Symbol" pitchFamily="18" charset="2"/>
              </a:rPr>
              <a:t></a:t>
            </a:r>
            <a:r>
              <a:rPr lang="en-US" sz="2000" baseline="30000">
                <a:solidFill>
                  <a:schemeClr val="tx1"/>
                </a:solidFill>
              </a:rPr>
              <a:t>d/2</a:t>
            </a:r>
            <a:r>
              <a:rPr lang="en-US" sz="2000" baseline="30000">
                <a:solidFill>
                  <a:schemeClr val="tx1"/>
                </a:solidFill>
                <a:sym typeface="Symbol" pitchFamily="18" charset="2"/>
              </a:rPr>
              <a:t> </a:t>
            </a:r>
            <a:r>
              <a:rPr lang="en-US" sz="2800">
                <a:solidFill>
                  <a:schemeClr val="tx2"/>
                </a:solidFill>
              </a:rPr>
              <a:t>)</a:t>
            </a:r>
            <a:r>
              <a:rPr lang="en-US" sz="1800">
                <a:solidFill>
                  <a:schemeClr val="tx2"/>
                </a:solidFill>
              </a:rPr>
              <a:t>           (# facets)</a:t>
            </a:r>
          </a:p>
          <a:p>
            <a:pPr eaLnBrk="1" hangingPunct="1">
              <a:lnSpc>
                <a:spcPct val="100000"/>
              </a:lnSpc>
              <a:spcBef>
                <a:spcPct val="0"/>
              </a:spcBef>
            </a:pPr>
            <a:r>
              <a:rPr lang="en-US" sz="1800">
                <a:solidFill>
                  <a:schemeClr val="tx2"/>
                </a:solidFill>
              </a:rPr>
              <a:t>Branko Gr</a:t>
            </a:r>
            <a:r>
              <a:rPr lang="en-US" sz="1800">
                <a:solidFill>
                  <a:schemeClr val="tx2"/>
                </a:solidFill>
                <a:cs typeface="Arial" pitchFamily="34" charset="0"/>
              </a:rPr>
              <a:t>ü</a:t>
            </a:r>
            <a:r>
              <a:rPr lang="en-US" sz="1800">
                <a:solidFill>
                  <a:schemeClr val="tx2"/>
                </a:solidFill>
              </a:rPr>
              <a:t>nbaum [1967]:	  </a:t>
            </a:r>
            <a:r>
              <a:rPr lang="en-US" sz="2400">
                <a:solidFill>
                  <a:schemeClr val="tx2"/>
                </a:solidFill>
                <a:latin typeface="Symbol" pitchFamily="18" charset="2"/>
              </a:rPr>
              <a:t>f</a:t>
            </a:r>
            <a:r>
              <a:rPr lang="en-US" sz="2400" baseline="-25000">
                <a:solidFill>
                  <a:schemeClr val="tx2"/>
                </a:solidFill>
              </a:rPr>
              <a:t>d-2</a:t>
            </a:r>
            <a:r>
              <a:rPr lang="en-US" sz="2000">
                <a:solidFill>
                  <a:schemeClr val="tx2"/>
                </a:solidFill>
              </a:rPr>
              <a:t> </a:t>
            </a:r>
            <a:r>
              <a:rPr lang="en-US" sz="1800">
                <a:solidFill>
                  <a:schemeClr val="tx2"/>
                </a:solidFill>
              </a:rPr>
              <a:t>=   </a:t>
            </a:r>
            <a:r>
              <a:rPr lang="en-US" sz="1800">
                <a:solidFill>
                  <a:schemeClr val="tx2"/>
                </a:solidFill>
                <a:latin typeface="Symbol" pitchFamily="18" charset="2"/>
              </a:rPr>
              <a:t>O</a:t>
            </a:r>
            <a:r>
              <a:rPr lang="en-US" sz="2400">
                <a:solidFill>
                  <a:schemeClr val="tx2"/>
                </a:solidFill>
              </a:rPr>
              <a:t>( </a:t>
            </a:r>
            <a:r>
              <a:rPr lang="en-US" sz="2000">
                <a:solidFill>
                  <a:schemeClr val="tx1"/>
                </a:solidFill>
              </a:rPr>
              <a:t>n</a:t>
            </a:r>
            <a:r>
              <a:rPr lang="en-US" sz="2000" baseline="30000">
                <a:solidFill>
                  <a:schemeClr val="tx1"/>
                </a:solidFill>
                <a:sym typeface="Symbol" pitchFamily="18" charset="2"/>
              </a:rPr>
              <a:t></a:t>
            </a:r>
            <a:r>
              <a:rPr lang="en-US" sz="2000" baseline="30000">
                <a:solidFill>
                  <a:schemeClr val="tx1"/>
                </a:solidFill>
              </a:rPr>
              <a:t>d/2</a:t>
            </a:r>
            <a:r>
              <a:rPr lang="en-US" sz="2000" baseline="30000">
                <a:solidFill>
                  <a:schemeClr val="tx1"/>
                </a:solidFill>
                <a:sym typeface="Symbol" pitchFamily="18" charset="2"/>
              </a:rPr>
              <a:t> </a:t>
            </a:r>
            <a:r>
              <a:rPr lang="en-US" sz="2800">
                <a:solidFill>
                  <a:schemeClr val="tx2"/>
                </a:solidFill>
              </a:rPr>
              <a:t>)       </a:t>
            </a:r>
            <a:r>
              <a:rPr lang="en-US" sz="1800">
                <a:solidFill>
                  <a:schemeClr val="tx2"/>
                </a:solidFill>
              </a:rPr>
              <a:t>(# sub-facets)</a:t>
            </a:r>
          </a:p>
          <a:p>
            <a:pPr eaLnBrk="1" hangingPunct="1">
              <a:lnSpc>
                <a:spcPct val="100000"/>
              </a:lnSpc>
              <a:spcBef>
                <a:spcPct val="0"/>
              </a:spcBef>
            </a:pPr>
            <a:r>
              <a:rPr lang="en-US" sz="1800">
                <a:solidFill>
                  <a:schemeClr val="tx2"/>
                </a:solidFill>
              </a:rPr>
              <a:t/>
            </a:r>
            <a:br>
              <a:rPr lang="en-US" sz="1800">
                <a:solidFill>
                  <a:schemeClr val="tx2"/>
                </a:solidFill>
              </a:rPr>
            </a:br>
            <a:r>
              <a:rPr lang="en-US" sz="1800">
                <a:solidFill>
                  <a:srgbClr val="FF3300"/>
                </a:solidFill>
              </a:rPr>
              <a:t>Note 1: These boundes are tight in the worst-case.</a:t>
            </a:r>
          </a:p>
          <a:p>
            <a:pPr eaLnBrk="1" hangingPunct="1">
              <a:lnSpc>
                <a:spcPct val="100000"/>
              </a:lnSpc>
              <a:spcBef>
                <a:spcPct val="0"/>
              </a:spcBef>
            </a:pPr>
            <a:r>
              <a:rPr lang="en-US" sz="1800">
                <a:solidFill>
                  <a:srgbClr val="FF3300"/>
                </a:solidFill>
              </a:rPr>
              <a:t>Note 2: These bounds are O(n) for d=2,3.</a:t>
            </a:r>
          </a:p>
        </p:txBody>
      </p:sp>
      <p:sp>
        <p:nvSpPr>
          <p:cNvPr id="51203" name="Rectangle 3"/>
          <p:cNvSpPr>
            <a:spLocks noChangeArrowheads="1"/>
          </p:cNvSpPr>
          <p:nvPr/>
        </p:nvSpPr>
        <p:spPr bwMode="auto">
          <a:xfrm>
            <a:off x="609600" y="4038600"/>
            <a:ext cx="7696200" cy="1612900"/>
          </a:xfrm>
          <a:prstGeom prst="rect">
            <a:avLst/>
          </a:prstGeom>
          <a:solidFill>
            <a:srgbClr val="CCCCFF"/>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buFont typeface="Wingdings" pitchFamily="2" charset="2"/>
              <a:buNone/>
            </a:pPr>
            <a:r>
              <a:rPr lang="en-US" sz="2000"/>
              <a:t>Bernard Chazelle [1990]:  </a:t>
            </a:r>
            <a:br>
              <a:rPr lang="en-US" sz="2000"/>
            </a:br>
            <a:r>
              <a:rPr lang="en-US" sz="2000"/>
              <a:t>	CH of n points in </a:t>
            </a:r>
            <a:r>
              <a:rPr lang="en-US" sz="2400">
                <a:latin typeface="Times New Roman" pitchFamily="18" charset="0"/>
                <a:sym typeface="Symbol" pitchFamily="18" charset="2"/>
              </a:rPr>
              <a:t></a:t>
            </a:r>
            <a:r>
              <a:rPr lang="en-US" sz="2000" baseline="30000">
                <a:latin typeface="Times New Roman" pitchFamily="18" charset="0"/>
              </a:rPr>
              <a:t>d</a:t>
            </a:r>
            <a:r>
              <a:rPr lang="en-US" sz="2400">
                <a:latin typeface="Times New Roman" pitchFamily="18" charset="0"/>
              </a:rPr>
              <a:t> </a:t>
            </a:r>
            <a:r>
              <a:rPr lang="en-US" sz="2000"/>
              <a:t>in worst-case optimal time:</a:t>
            </a:r>
          </a:p>
          <a:p>
            <a:pPr>
              <a:lnSpc>
                <a:spcPct val="100000"/>
              </a:lnSpc>
              <a:buFont typeface="Wingdings" pitchFamily="2" charset="2"/>
              <a:buNone/>
            </a:pPr>
            <a:r>
              <a:rPr lang="en-US" sz="2000"/>
              <a:t>		   O( n log n + </a:t>
            </a:r>
            <a:r>
              <a:rPr lang="en-US" sz="2400" b="1"/>
              <a:t>n</a:t>
            </a:r>
            <a:r>
              <a:rPr lang="en-US" sz="2400" b="1" baseline="30000">
                <a:sym typeface="Symbol" pitchFamily="18" charset="2"/>
              </a:rPr>
              <a:t></a:t>
            </a:r>
            <a:r>
              <a:rPr lang="en-US" sz="2400" b="1" baseline="30000"/>
              <a:t>d/2</a:t>
            </a:r>
            <a:r>
              <a:rPr lang="en-US" sz="2400" b="1" baseline="30000">
                <a:sym typeface="Symbol" pitchFamily="18" charset="2"/>
              </a:rPr>
              <a:t></a:t>
            </a:r>
            <a:r>
              <a:rPr lang="en-US" sz="2000"/>
              <a:t> )</a:t>
            </a:r>
            <a:r>
              <a:rPr lang="en-US" sz="1800"/>
              <a:t>.</a:t>
            </a:r>
            <a:br>
              <a:rPr lang="en-US" sz="1800"/>
            </a:b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wipe(up)">
                                      <p:cBhvr>
                                        <p:cTn id="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593725" y="265113"/>
            <a:ext cx="7712075" cy="395287"/>
          </a:xfrm>
          <a:prstGeom prst="rect">
            <a:avLst/>
          </a:prstGeom>
          <a:solidFill>
            <a:srgbClr val="CC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b="1">
                <a:solidFill>
                  <a:schemeClr val="tx2"/>
                </a:solidFill>
              </a:rPr>
              <a:t>FACT:</a:t>
            </a:r>
            <a:r>
              <a:rPr lang="en-US" sz="1800">
                <a:solidFill>
                  <a:schemeClr val="tx2"/>
                </a:solidFill>
              </a:rPr>
              <a:t>  The 1-skeleton of a 3-polytope is a </a:t>
            </a:r>
            <a:r>
              <a:rPr lang="en-US" sz="1800" b="1">
                <a:solidFill>
                  <a:srgbClr val="FF3300"/>
                </a:solidFill>
              </a:rPr>
              <a:t>planar graph</a:t>
            </a:r>
            <a:r>
              <a:rPr lang="en-US" sz="1800">
                <a:solidFill>
                  <a:schemeClr val="tx2"/>
                </a:solidFill>
              </a:rPr>
              <a:t>.</a:t>
            </a:r>
          </a:p>
        </p:txBody>
      </p:sp>
      <p:sp>
        <p:nvSpPr>
          <p:cNvPr id="52229" name="Text Box 5"/>
          <p:cNvSpPr txBox="1">
            <a:spLocks noChangeArrowheads="1"/>
          </p:cNvSpPr>
          <p:nvPr/>
        </p:nvSpPr>
        <p:spPr bwMode="auto">
          <a:xfrm>
            <a:off x="609600" y="1828800"/>
            <a:ext cx="3886200" cy="915988"/>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sz="1800">
                <a:solidFill>
                  <a:schemeClr val="tx2"/>
                </a:solidFill>
              </a:rPr>
              <a:t>Proof:  </a:t>
            </a:r>
          </a:p>
          <a:p>
            <a:pPr eaLnBrk="1" hangingPunct="1">
              <a:lnSpc>
                <a:spcPct val="100000"/>
              </a:lnSpc>
              <a:spcBef>
                <a:spcPct val="0"/>
              </a:spcBef>
            </a:pPr>
            <a:endParaRPr lang="en-US" sz="1800">
              <a:solidFill>
                <a:schemeClr val="tx2"/>
              </a:solidFill>
            </a:endParaRPr>
          </a:p>
          <a:p>
            <a:pPr eaLnBrk="1" hangingPunct="1">
              <a:lnSpc>
                <a:spcPct val="100000"/>
              </a:lnSpc>
              <a:spcBef>
                <a:spcPct val="0"/>
              </a:spcBef>
            </a:pPr>
            <a:r>
              <a:rPr lang="en-US" sz="1800">
                <a:solidFill>
                  <a:schemeClr val="tx2"/>
                </a:solidFill>
              </a:rPr>
              <a:t>Step (1):  Central projection:</a:t>
            </a:r>
          </a:p>
        </p:txBody>
      </p:sp>
      <p:grpSp>
        <p:nvGrpSpPr>
          <p:cNvPr id="52270" name="Group 46"/>
          <p:cNvGrpSpPr>
            <a:grpSpLocks/>
          </p:cNvGrpSpPr>
          <p:nvPr/>
        </p:nvGrpSpPr>
        <p:grpSpPr bwMode="auto">
          <a:xfrm>
            <a:off x="4724400" y="1524000"/>
            <a:ext cx="1981200" cy="1905000"/>
            <a:chOff x="2976" y="960"/>
            <a:chExt cx="1248" cy="1200"/>
          </a:xfrm>
        </p:grpSpPr>
        <p:sp>
          <p:nvSpPr>
            <p:cNvPr id="10268" name="Oval 6"/>
            <p:cNvSpPr>
              <a:spLocks noChangeArrowheads="1"/>
            </p:cNvSpPr>
            <p:nvPr/>
          </p:nvSpPr>
          <p:spPr bwMode="auto">
            <a:xfrm>
              <a:off x="2976" y="960"/>
              <a:ext cx="1248" cy="1200"/>
            </a:xfrm>
            <a:prstGeom prst="ellipse">
              <a:avLst/>
            </a:prstGeom>
            <a:solidFill>
              <a:srgbClr val="CCCC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0269" name="Freeform 7"/>
            <p:cNvSpPr>
              <a:spLocks/>
            </p:cNvSpPr>
            <p:nvPr/>
          </p:nvSpPr>
          <p:spPr bwMode="auto">
            <a:xfrm>
              <a:off x="3360" y="1392"/>
              <a:ext cx="348" cy="362"/>
            </a:xfrm>
            <a:custGeom>
              <a:avLst/>
              <a:gdLst>
                <a:gd name="T0" fmla="*/ 0 w 348"/>
                <a:gd name="T1" fmla="*/ 240 h 362"/>
                <a:gd name="T2" fmla="*/ 192 w 348"/>
                <a:gd name="T3" fmla="*/ 0 h 362"/>
                <a:gd name="T4" fmla="*/ 348 w 348"/>
                <a:gd name="T5" fmla="*/ 362 h 362"/>
                <a:gd name="T6" fmla="*/ 0 w 348"/>
                <a:gd name="T7" fmla="*/ 240 h 3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8" h="362">
                  <a:moveTo>
                    <a:pt x="0" y="240"/>
                  </a:moveTo>
                  <a:lnTo>
                    <a:pt x="192" y="0"/>
                  </a:lnTo>
                  <a:lnTo>
                    <a:pt x="348" y="362"/>
                  </a:lnTo>
                  <a:lnTo>
                    <a:pt x="0" y="240"/>
                  </a:lnTo>
                  <a:close/>
                </a:path>
              </a:pathLst>
            </a:custGeom>
            <a:solidFill>
              <a:srgbClr val="CCCCFF"/>
            </a:solidFill>
            <a:ln w="12700" cap="flat" cmpd="sng">
              <a:solidFill>
                <a:srgbClr val="FF33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0" name="Freeform 8"/>
            <p:cNvSpPr>
              <a:spLocks/>
            </p:cNvSpPr>
            <p:nvPr/>
          </p:nvSpPr>
          <p:spPr bwMode="auto">
            <a:xfrm>
              <a:off x="3552" y="1392"/>
              <a:ext cx="222" cy="349"/>
            </a:xfrm>
            <a:custGeom>
              <a:avLst/>
              <a:gdLst>
                <a:gd name="T0" fmla="*/ 0 w 222"/>
                <a:gd name="T1" fmla="*/ 0 h 349"/>
                <a:gd name="T2" fmla="*/ 192 w 222"/>
                <a:gd name="T3" fmla="*/ 48 h 349"/>
                <a:gd name="T4" fmla="*/ 222 w 222"/>
                <a:gd name="T5" fmla="*/ 204 h 349"/>
                <a:gd name="T6" fmla="*/ 156 w 222"/>
                <a:gd name="T7" fmla="*/ 349 h 3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2" h="349">
                  <a:moveTo>
                    <a:pt x="0" y="0"/>
                  </a:moveTo>
                  <a:lnTo>
                    <a:pt x="192" y="48"/>
                  </a:lnTo>
                  <a:lnTo>
                    <a:pt x="222" y="204"/>
                  </a:lnTo>
                  <a:lnTo>
                    <a:pt x="156" y="349"/>
                  </a:lnTo>
                </a:path>
              </a:pathLst>
            </a:custGeom>
            <a:noFill/>
            <a:ln w="12700" cap="flat" cmpd="sng">
              <a:solidFill>
                <a:srgbClr val="FF3300"/>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1" name="Line 9"/>
            <p:cNvSpPr>
              <a:spLocks noChangeShapeType="1"/>
            </p:cNvSpPr>
            <p:nvPr/>
          </p:nvSpPr>
          <p:spPr bwMode="auto">
            <a:xfrm flipV="1">
              <a:off x="3360" y="1440"/>
              <a:ext cx="384" cy="192"/>
            </a:xfrm>
            <a:prstGeom prst="line">
              <a:avLst/>
            </a:prstGeom>
            <a:noFill/>
            <a:ln w="12700" cap="rnd">
              <a:solidFill>
                <a:srgbClr val="FF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2" name="Freeform 10"/>
            <p:cNvSpPr>
              <a:spLocks/>
            </p:cNvSpPr>
            <p:nvPr/>
          </p:nvSpPr>
          <p:spPr bwMode="auto">
            <a:xfrm>
              <a:off x="3360" y="1589"/>
              <a:ext cx="420" cy="43"/>
            </a:xfrm>
            <a:custGeom>
              <a:avLst/>
              <a:gdLst>
                <a:gd name="T0" fmla="*/ 0 w 420"/>
                <a:gd name="T1" fmla="*/ 43 h 43"/>
                <a:gd name="T2" fmla="*/ 420 w 420"/>
                <a:gd name="T3" fmla="*/ 0 h 43"/>
                <a:gd name="T4" fmla="*/ 0 60000 65536"/>
                <a:gd name="T5" fmla="*/ 0 60000 65536"/>
              </a:gdLst>
              <a:ahLst/>
              <a:cxnLst>
                <a:cxn ang="T4">
                  <a:pos x="T0" y="T1"/>
                </a:cxn>
                <a:cxn ang="T5">
                  <a:pos x="T2" y="T3"/>
                </a:cxn>
              </a:cxnLst>
              <a:rect l="0" t="0" r="r" b="b"/>
              <a:pathLst>
                <a:path w="420" h="43">
                  <a:moveTo>
                    <a:pt x="0" y="43"/>
                  </a:moveTo>
                  <a:lnTo>
                    <a:pt x="420" y="0"/>
                  </a:lnTo>
                </a:path>
              </a:pathLst>
            </a:custGeom>
            <a:noFill/>
            <a:ln w="12700" cap="rnd" cmpd="sng">
              <a:solidFill>
                <a:srgbClr val="FF3300"/>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3" name="Freeform 11"/>
            <p:cNvSpPr>
              <a:spLocks/>
            </p:cNvSpPr>
            <p:nvPr/>
          </p:nvSpPr>
          <p:spPr bwMode="auto">
            <a:xfrm>
              <a:off x="3072" y="1056"/>
              <a:ext cx="432" cy="624"/>
            </a:xfrm>
            <a:custGeom>
              <a:avLst/>
              <a:gdLst>
                <a:gd name="T0" fmla="*/ 0 w 432"/>
                <a:gd name="T1" fmla="*/ 624 h 624"/>
                <a:gd name="T2" fmla="*/ 166 w 432"/>
                <a:gd name="T3" fmla="*/ 242 h 624"/>
                <a:gd name="T4" fmla="*/ 432 w 432"/>
                <a:gd name="T5" fmla="*/ 0 h 624"/>
                <a:gd name="T6" fmla="*/ 0 60000 65536"/>
                <a:gd name="T7" fmla="*/ 0 60000 65536"/>
                <a:gd name="T8" fmla="*/ 0 60000 65536"/>
              </a:gdLst>
              <a:ahLst/>
              <a:cxnLst>
                <a:cxn ang="T6">
                  <a:pos x="T0" y="T1"/>
                </a:cxn>
                <a:cxn ang="T7">
                  <a:pos x="T2" y="T3"/>
                </a:cxn>
                <a:cxn ang="T8">
                  <a:pos x="T4" y="T5"/>
                </a:cxn>
              </a:cxnLst>
              <a:rect l="0" t="0" r="r" b="b"/>
              <a:pathLst>
                <a:path w="432" h="624">
                  <a:moveTo>
                    <a:pt x="0" y="624"/>
                  </a:moveTo>
                  <a:cubicBezTo>
                    <a:pt x="28" y="560"/>
                    <a:pt x="94" y="346"/>
                    <a:pt x="166" y="242"/>
                  </a:cubicBezTo>
                  <a:cubicBezTo>
                    <a:pt x="238" y="138"/>
                    <a:pt x="377" y="50"/>
                    <a:pt x="432" y="0"/>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4" name="Freeform 12"/>
            <p:cNvSpPr>
              <a:spLocks/>
            </p:cNvSpPr>
            <p:nvPr/>
          </p:nvSpPr>
          <p:spPr bwMode="auto">
            <a:xfrm>
              <a:off x="3072" y="1680"/>
              <a:ext cx="768" cy="336"/>
            </a:xfrm>
            <a:custGeom>
              <a:avLst/>
              <a:gdLst>
                <a:gd name="T0" fmla="*/ 0 w 768"/>
                <a:gd name="T1" fmla="*/ 0 h 336"/>
                <a:gd name="T2" fmla="*/ 384 w 768"/>
                <a:gd name="T3" fmla="*/ 253 h 336"/>
                <a:gd name="T4" fmla="*/ 768 w 768"/>
                <a:gd name="T5" fmla="*/ 336 h 336"/>
                <a:gd name="T6" fmla="*/ 0 60000 65536"/>
                <a:gd name="T7" fmla="*/ 0 60000 65536"/>
                <a:gd name="T8" fmla="*/ 0 60000 65536"/>
              </a:gdLst>
              <a:ahLst/>
              <a:cxnLst>
                <a:cxn ang="T6">
                  <a:pos x="T0" y="T1"/>
                </a:cxn>
                <a:cxn ang="T7">
                  <a:pos x="T2" y="T3"/>
                </a:cxn>
                <a:cxn ang="T8">
                  <a:pos x="T4" y="T5"/>
                </a:cxn>
              </a:cxnLst>
              <a:rect l="0" t="0" r="r" b="b"/>
              <a:pathLst>
                <a:path w="768" h="336">
                  <a:moveTo>
                    <a:pt x="0" y="0"/>
                  </a:moveTo>
                  <a:cubicBezTo>
                    <a:pt x="64" y="42"/>
                    <a:pt x="256" y="197"/>
                    <a:pt x="384" y="253"/>
                  </a:cubicBezTo>
                  <a:cubicBezTo>
                    <a:pt x="512" y="309"/>
                    <a:pt x="688" y="319"/>
                    <a:pt x="768" y="336"/>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5" name="Freeform 13"/>
            <p:cNvSpPr>
              <a:spLocks/>
            </p:cNvSpPr>
            <p:nvPr/>
          </p:nvSpPr>
          <p:spPr bwMode="auto">
            <a:xfrm>
              <a:off x="3504" y="1056"/>
              <a:ext cx="432" cy="96"/>
            </a:xfrm>
            <a:custGeom>
              <a:avLst/>
              <a:gdLst>
                <a:gd name="T0" fmla="*/ 0 w 432"/>
                <a:gd name="T1" fmla="*/ 0 h 96"/>
                <a:gd name="T2" fmla="*/ 250 w 432"/>
                <a:gd name="T3" fmla="*/ 23 h 96"/>
                <a:gd name="T4" fmla="*/ 432 w 432"/>
                <a:gd name="T5" fmla="*/ 96 h 96"/>
                <a:gd name="T6" fmla="*/ 0 60000 65536"/>
                <a:gd name="T7" fmla="*/ 0 60000 65536"/>
                <a:gd name="T8" fmla="*/ 0 60000 65536"/>
              </a:gdLst>
              <a:ahLst/>
              <a:cxnLst>
                <a:cxn ang="T6">
                  <a:pos x="T0" y="T1"/>
                </a:cxn>
                <a:cxn ang="T7">
                  <a:pos x="T2" y="T3"/>
                </a:cxn>
                <a:cxn ang="T8">
                  <a:pos x="T4" y="T5"/>
                </a:cxn>
              </a:cxnLst>
              <a:rect l="0" t="0" r="r" b="b"/>
              <a:pathLst>
                <a:path w="432" h="96">
                  <a:moveTo>
                    <a:pt x="0" y="0"/>
                  </a:moveTo>
                  <a:cubicBezTo>
                    <a:pt x="42" y="4"/>
                    <a:pt x="178" y="7"/>
                    <a:pt x="250" y="23"/>
                  </a:cubicBezTo>
                  <a:cubicBezTo>
                    <a:pt x="322" y="39"/>
                    <a:pt x="394" y="81"/>
                    <a:pt x="432" y="96"/>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6" name="Freeform 14"/>
            <p:cNvSpPr>
              <a:spLocks/>
            </p:cNvSpPr>
            <p:nvPr/>
          </p:nvSpPr>
          <p:spPr bwMode="auto">
            <a:xfrm>
              <a:off x="3936" y="1152"/>
              <a:ext cx="192" cy="432"/>
            </a:xfrm>
            <a:custGeom>
              <a:avLst/>
              <a:gdLst>
                <a:gd name="T0" fmla="*/ 0 w 192"/>
                <a:gd name="T1" fmla="*/ 0 h 432"/>
                <a:gd name="T2" fmla="*/ 129 w 192"/>
                <a:gd name="T3" fmla="*/ 212 h 432"/>
                <a:gd name="T4" fmla="*/ 192 w 192"/>
                <a:gd name="T5" fmla="*/ 432 h 432"/>
                <a:gd name="T6" fmla="*/ 0 60000 65536"/>
                <a:gd name="T7" fmla="*/ 0 60000 65536"/>
                <a:gd name="T8" fmla="*/ 0 60000 65536"/>
              </a:gdLst>
              <a:ahLst/>
              <a:cxnLst>
                <a:cxn ang="T6">
                  <a:pos x="T0" y="T1"/>
                </a:cxn>
                <a:cxn ang="T7">
                  <a:pos x="T2" y="T3"/>
                </a:cxn>
                <a:cxn ang="T8">
                  <a:pos x="T4" y="T5"/>
                </a:cxn>
              </a:cxnLst>
              <a:rect l="0" t="0" r="r" b="b"/>
              <a:pathLst>
                <a:path w="192" h="432">
                  <a:moveTo>
                    <a:pt x="0" y="0"/>
                  </a:moveTo>
                  <a:cubicBezTo>
                    <a:pt x="21" y="35"/>
                    <a:pt x="97" y="140"/>
                    <a:pt x="129" y="212"/>
                  </a:cubicBezTo>
                  <a:cubicBezTo>
                    <a:pt x="161" y="284"/>
                    <a:pt x="179" y="386"/>
                    <a:pt x="192" y="432"/>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7" name="Freeform 15"/>
            <p:cNvSpPr>
              <a:spLocks/>
            </p:cNvSpPr>
            <p:nvPr/>
          </p:nvSpPr>
          <p:spPr bwMode="auto">
            <a:xfrm>
              <a:off x="3840" y="1584"/>
              <a:ext cx="288" cy="432"/>
            </a:xfrm>
            <a:custGeom>
              <a:avLst/>
              <a:gdLst>
                <a:gd name="T0" fmla="*/ 288 w 288"/>
                <a:gd name="T1" fmla="*/ 0 h 432"/>
                <a:gd name="T2" fmla="*/ 192 w 288"/>
                <a:gd name="T3" fmla="*/ 257 h 432"/>
                <a:gd name="T4" fmla="*/ 0 w 288"/>
                <a:gd name="T5" fmla="*/ 432 h 432"/>
                <a:gd name="T6" fmla="*/ 0 60000 65536"/>
                <a:gd name="T7" fmla="*/ 0 60000 65536"/>
                <a:gd name="T8" fmla="*/ 0 60000 65536"/>
              </a:gdLst>
              <a:ahLst/>
              <a:cxnLst>
                <a:cxn ang="T6">
                  <a:pos x="T0" y="T1"/>
                </a:cxn>
                <a:cxn ang="T7">
                  <a:pos x="T2" y="T3"/>
                </a:cxn>
                <a:cxn ang="T8">
                  <a:pos x="T4" y="T5"/>
                </a:cxn>
              </a:cxnLst>
              <a:rect l="0" t="0" r="r" b="b"/>
              <a:pathLst>
                <a:path w="288" h="432">
                  <a:moveTo>
                    <a:pt x="288" y="0"/>
                  </a:moveTo>
                  <a:cubicBezTo>
                    <a:pt x="272" y="43"/>
                    <a:pt x="240" y="185"/>
                    <a:pt x="192" y="257"/>
                  </a:cubicBezTo>
                  <a:cubicBezTo>
                    <a:pt x="144" y="329"/>
                    <a:pt x="40" y="396"/>
                    <a:pt x="0" y="432"/>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8" name="Freeform 16"/>
            <p:cNvSpPr>
              <a:spLocks/>
            </p:cNvSpPr>
            <p:nvPr/>
          </p:nvSpPr>
          <p:spPr bwMode="auto">
            <a:xfrm>
              <a:off x="3072" y="1152"/>
              <a:ext cx="864" cy="528"/>
            </a:xfrm>
            <a:custGeom>
              <a:avLst/>
              <a:gdLst>
                <a:gd name="T0" fmla="*/ 0 w 864"/>
                <a:gd name="T1" fmla="*/ 528 h 528"/>
                <a:gd name="T2" fmla="*/ 384 w 864"/>
                <a:gd name="T3" fmla="*/ 192 h 528"/>
                <a:gd name="T4" fmla="*/ 864 w 864"/>
                <a:gd name="T5" fmla="*/ 0 h 528"/>
                <a:gd name="T6" fmla="*/ 0 60000 65536"/>
                <a:gd name="T7" fmla="*/ 0 60000 65536"/>
                <a:gd name="T8" fmla="*/ 0 60000 65536"/>
              </a:gdLst>
              <a:ahLst/>
              <a:cxnLst>
                <a:cxn ang="T6">
                  <a:pos x="T0" y="T1"/>
                </a:cxn>
                <a:cxn ang="T7">
                  <a:pos x="T2" y="T3"/>
                </a:cxn>
                <a:cxn ang="T8">
                  <a:pos x="T4" y="T5"/>
                </a:cxn>
              </a:cxnLst>
              <a:rect l="0" t="0" r="r" b="b"/>
              <a:pathLst>
                <a:path w="864" h="528">
                  <a:moveTo>
                    <a:pt x="0" y="528"/>
                  </a:moveTo>
                  <a:cubicBezTo>
                    <a:pt x="120" y="404"/>
                    <a:pt x="240" y="280"/>
                    <a:pt x="384" y="192"/>
                  </a:cubicBezTo>
                  <a:cubicBezTo>
                    <a:pt x="528" y="104"/>
                    <a:pt x="696" y="52"/>
                    <a:pt x="864" y="0"/>
                  </a:cubicBezTo>
                </a:path>
              </a:pathLst>
            </a:custGeom>
            <a:noFill/>
            <a:ln w="12700" cap="rnd" cmpd="sng">
              <a:solidFill>
                <a:schemeClr val="hlink"/>
              </a:solidFill>
              <a:prstDash val="sysDot"/>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79" name="Freeform 17"/>
            <p:cNvSpPr>
              <a:spLocks/>
            </p:cNvSpPr>
            <p:nvPr/>
          </p:nvSpPr>
          <p:spPr bwMode="auto">
            <a:xfrm>
              <a:off x="3072" y="1584"/>
              <a:ext cx="1056" cy="226"/>
            </a:xfrm>
            <a:custGeom>
              <a:avLst/>
              <a:gdLst>
                <a:gd name="T0" fmla="*/ 0 w 1056"/>
                <a:gd name="T1" fmla="*/ 96 h 226"/>
                <a:gd name="T2" fmla="*/ 556 w 1056"/>
                <a:gd name="T3" fmla="*/ 210 h 226"/>
                <a:gd name="T4" fmla="*/ 1056 w 1056"/>
                <a:gd name="T5" fmla="*/ 0 h 226"/>
                <a:gd name="T6" fmla="*/ 0 60000 65536"/>
                <a:gd name="T7" fmla="*/ 0 60000 65536"/>
                <a:gd name="T8" fmla="*/ 0 60000 65536"/>
              </a:gdLst>
              <a:ahLst/>
              <a:cxnLst>
                <a:cxn ang="T6">
                  <a:pos x="T0" y="T1"/>
                </a:cxn>
                <a:cxn ang="T7">
                  <a:pos x="T2" y="T3"/>
                </a:cxn>
                <a:cxn ang="T8">
                  <a:pos x="T4" y="T5"/>
                </a:cxn>
              </a:cxnLst>
              <a:rect l="0" t="0" r="r" b="b"/>
              <a:pathLst>
                <a:path w="1056" h="226">
                  <a:moveTo>
                    <a:pt x="0" y="96"/>
                  </a:moveTo>
                  <a:cubicBezTo>
                    <a:pt x="93" y="115"/>
                    <a:pt x="380" y="226"/>
                    <a:pt x="556" y="210"/>
                  </a:cubicBezTo>
                  <a:cubicBezTo>
                    <a:pt x="732" y="194"/>
                    <a:pt x="952" y="44"/>
                    <a:pt x="1056" y="0"/>
                  </a:cubicBezTo>
                </a:path>
              </a:pathLst>
            </a:custGeom>
            <a:noFill/>
            <a:ln w="12700" cap="rnd" cmpd="sng">
              <a:solidFill>
                <a:schemeClr val="hlink"/>
              </a:solidFill>
              <a:prstDash val="sysDot"/>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80" name="Freeform 18"/>
            <p:cNvSpPr>
              <a:spLocks/>
            </p:cNvSpPr>
            <p:nvPr/>
          </p:nvSpPr>
          <p:spPr bwMode="auto">
            <a:xfrm>
              <a:off x="3504" y="1056"/>
              <a:ext cx="352" cy="960"/>
            </a:xfrm>
            <a:custGeom>
              <a:avLst/>
              <a:gdLst>
                <a:gd name="T0" fmla="*/ 0 w 352"/>
                <a:gd name="T1" fmla="*/ 0 h 960"/>
                <a:gd name="T2" fmla="*/ 296 w 352"/>
                <a:gd name="T3" fmla="*/ 440 h 960"/>
                <a:gd name="T4" fmla="*/ 336 w 352"/>
                <a:gd name="T5" fmla="*/ 960 h 960"/>
                <a:gd name="T6" fmla="*/ 0 60000 65536"/>
                <a:gd name="T7" fmla="*/ 0 60000 65536"/>
                <a:gd name="T8" fmla="*/ 0 60000 65536"/>
              </a:gdLst>
              <a:ahLst/>
              <a:cxnLst>
                <a:cxn ang="T6">
                  <a:pos x="T0" y="T1"/>
                </a:cxn>
                <a:cxn ang="T7">
                  <a:pos x="T2" y="T3"/>
                </a:cxn>
                <a:cxn ang="T8">
                  <a:pos x="T4" y="T5"/>
                </a:cxn>
              </a:cxnLst>
              <a:rect l="0" t="0" r="r" b="b"/>
              <a:pathLst>
                <a:path w="352" h="960">
                  <a:moveTo>
                    <a:pt x="0" y="0"/>
                  </a:moveTo>
                  <a:cubicBezTo>
                    <a:pt x="49" y="73"/>
                    <a:pt x="240" y="280"/>
                    <a:pt x="296" y="440"/>
                  </a:cubicBezTo>
                  <a:cubicBezTo>
                    <a:pt x="352" y="600"/>
                    <a:pt x="328" y="852"/>
                    <a:pt x="336" y="960"/>
                  </a:cubicBezTo>
                </a:path>
              </a:pathLst>
            </a:custGeom>
            <a:noFill/>
            <a:ln w="12700" cap="flat" cmpd="sng">
              <a:solidFill>
                <a:schemeClr val="hlink"/>
              </a:solidFill>
              <a:prstDash val="solid"/>
              <a:round/>
              <a:headEnd type="oval"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81" name="Freeform 19"/>
            <p:cNvSpPr>
              <a:spLocks/>
            </p:cNvSpPr>
            <p:nvPr/>
          </p:nvSpPr>
          <p:spPr bwMode="auto">
            <a:xfrm>
              <a:off x="3125" y="1026"/>
              <a:ext cx="265" cy="192"/>
            </a:xfrm>
            <a:custGeom>
              <a:avLst/>
              <a:gdLst>
                <a:gd name="T0" fmla="*/ 265 w 265"/>
                <a:gd name="T1" fmla="*/ 0 h 192"/>
                <a:gd name="T2" fmla="*/ 113 w 265"/>
                <a:gd name="T3" fmla="*/ 86 h 192"/>
                <a:gd name="T4" fmla="*/ 0 w 265"/>
                <a:gd name="T5" fmla="*/ 192 h 192"/>
                <a:gd name="T6" fmla="*/ 0 60000 65536"/>
                <a:gd name="T7" fmla="*/ 0 60000 65536"/>
                <a:gd name="T8" fmla="*/ 0 60000 65536"/>
              </a:gdLst>
              <a:ahLst/>
              <a:cxnLst>
                <a:cxn ang="T6">
                  <a:pos x="T0" y="T1"/>
                </a:cxn>
                <a:cxn ang="T7">
                  <a:pos x="T2" y="T3"/>
                </a:cxn>
                <a:cxn ang="T8">
                  <a:pos x="T4" y="T5"/>
                </a:cxn>
              </a:cxnLst>
              <a:rect l="0" t="0" r="r" b="b"/>
              <a:pathLst>
                <a:path w="265" h="192">
                  <a:moveTo>
                    <a:pt x="265" y="0"/>
                  </a:moveTo>
                  <a:cubicBezTo>
                    <a:pt x="240" y="14"/>
                    <a:pt x="157" y="54"/>
                    <a:pt x="113" y="86"/>
                  </a:cubicBezTo>
                  <a:cubicBezTo>
                    <a:pt x="69" y="118"/>
                    <a:pt x="24" y="170"/>
                    <a:pt x="0" y="192"/>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82" name="Freeform 20"/>
            <p:cNvSpPr>
              <a:spLocks/>
            </p:cNvSpPr>
            <p:nvPr/>
          </p:nvSpPr>
          <p:spPr bwMode="auto">
            <a:xfrm>
              <a:off x="3211" y="1079"/>
              <a:ext cx="146" cy="93"/>
            </a:xfrm>
            <a:custGeom>
              <a:avLst/>
              <a:gdLst>
                <a:gd name="T0" fmla="*/ 146 w 146"/>
                <a:gd name="T1" fmla="*/ 0 h 93"/>
                <a:gd name="T2" fmla="*/ 73 w 146"/>
                <a:gd name="T3" fmla="*/ 40 h 93"/>
                <a:gd name="T4" fmla="*/ 0 w 146"/>
                <a:gd name="T5" fmla="*/ 93 h 93"/>
                <a:gd name="T6" fmla="*/ 0 60000 65536"/>
                <a:gd name="T7" fmla="*/ 0 60000 65536"/>
                <a:gd name="T8" fmla="*/ 0 60000 65536"/>
              </a:gdLst>
              <a:ahLst/>
              <a:cxnLst>
                <a:cxn ang="T6">
                  <a:pos x="T0" y="T1"/>
                </a:cxn>
                <a:cxn ang="T7">
                  <a:pos x="T2" y="T3"/>
                </a:cxn>
                <a:cxn ang="T8">
                  <a:pos x="T4" y="T5"/>
                </a:cxn>
              </a:cxnLst>
              <a:rect l="0" t="0" r="r" b="b"/>
              <a:pathLst>
                <a:path w="146" h="93">
                  <a:moveTo>
                    <a:pt x="146" y="0"/>
                  </a:moveTo>
                  <a:cubicBezTo>
                    <a:pt x="134" y="7"/>
                    <a:pt x="97" y="25"/>
                    <a:pt x="73" y="40"/>
                  </a:cubicBezTo>
                  <a:cubicBezTo>
                    <a:pt x="49" y="55"/>
                    <a:pt x="15" y="82"/>
                    <a:pt x="0" y="93"/>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83" name="Freeform 23"/>
            <p:cNvSpPr>
              <a:spLocks/>
            </p:cNvSpPr>
            <p:nvPr/>
          </p:nvSpPr>
          <p:spPr bwMode="auto">
            <a:xfrm>
              <a:off x="3257" y="1119"/>
              <a:ext cx="73" cy="53"/>
            </a:xfrm>
            <a:custGeom>
              <a:avLst/>
              <a:gdLst>
                <a:gd name="T0" fmla="*/ 73 w 73"/>
                <a:gd name="T1" fmla="*/ 0 h 53"/>
                <a:gd name="T2" fmla="*/ 32 w 73"/>
                <a:gd name="T3" fmla="*/ 25 h 53"/>
                <a:gd name="T4" fmla="*/ 0 w 73"/>
                <a:gd name="T5" fmla="*/ 53 h 53"/>
                <a:gd name="T6" fmla="*/ 0 60000 65536"/>
                <a:gd name="T7" fmla="*/ 0 60000 65536"/>
                <a:gd name="T8" fmla="*/ 0 60000 65536"/>
              </a:gdLst>
              <a:ahLst/>
              <a:cxnLst>
                <a:cxn ang="T6">
                  <a:pos x="T0" y="T1"/>
                </a:cxn>
                <a:cxn ang="T7">
                  <a:pos x="T2" y="T3"/>
                </a:cxn>
                <a:cxn ang="T8">
                  <a:pos x="T4" y="T5"/>
                </a:cxn>
              </a:cxnLst>
              <a:rect l="0" t="0" r="r" b="b"/>
              <a:pathLst>
                <a:path w="73" h="53">
                  <a:moveTo>
                    <a:pt x="73" y="0"/>
                  </a:moveTo>
                  <a:cubicBezTo>
                    <a:pt x="66" y="4"/>
                    <a:pt x="44" y="16"/>
                    <a:pt x="32" y="25"/>
                  </a:cubicBezTo>
                  <a:cubicBezTo>
                    <a:pt x="20" y="34"/>
                    <a:pt x="7" y="47"/>
                    <a:pt x="0" y="53"/>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grpSp>
      <p:grpSp>
        <p:nvGrpSpPr>
          <p:cNvPr id="52271" name="Group 47"/>
          <p:cNvGrpSpPr>
            <a:grpSpLocks/>
          </p:cNvGrpSpPr>
          <p:nvPr/>
        </p:nvGrpSpPr>
        <p:grpSpPr bwMode="auto">
          <a:xfrm>
            <a:off x="2971800" y="3565525"/>
            <a:ext cx="5310188" cy="2835275"/>
            <a:chOff x="1872" y="2246"/>
            <a:chExt cx="3345" cy="1786"/>
          </a:xfrm>
        </p:grpSpPr>
        <p:sp>
          <p:nvSpPr>
            <p:cNvPr id="10248" name="Freeform 22"/>
            <p:cNvSpPr>
              <a:spLocks/>
            </p:cNvSpPr>
            <p:nvPr/>
          </p:nvSpPr>
          <p:spPr bwMode="auto">
            <a:xfrm>
              <a:off x="1872" y="2893"/>
              <a:ext cx="3345" cy="1139"/>
            </a:xfrm>
            <a:custGeom>
              <a:avLst/>
              <a:gdLst>
                <a:gd name="T0" fmla="*/ 829 w 3345"/>
                <a:gd name="T1" fmla="*/ 0 h 1139"/>
                <a:gd name="T2" fmla="*/ 0 w 3345"/>
                <a:gd name="T3" fmla="*/ 1139 h 1139"/>
                <a:gd name="T4" fmla="*/ 2496 w 3345"/>
                <a:gd name="T5" fmla="*/ 1139 h 1139"/>
                <a:gd name="T6" fmla="*/ 3345 w 3345"/>
                <a:gd name="T7" fmla="*/ 0 h 1139"/>
                <a:gd name="T8" fmla="*/ 829 w 3345"/>
                <a:gd name="T9" fmla="*/ 0 h 11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45" h="1139">
                  <a:moveTo>
                    <a:pt x="829" y="0"/>
                  </a:moveTo>
                  <a:lnTo>
                    <a:pt x="0" y="1139"/>
                  </a:lnTo>
                  <a:lnTo>
                    <a:pt x="2496" y="1139"/>
                  </a:lnTo>
                  <a:lnTo>
                    <a:pt x="3345" y="0"/>
                  </a:lnTo>
                  <a:lnTo>
                    <a:pt x="829" y="0"/>
                  </a:lnTo>
                  <a:close/>
                </a:path>
              </a:pathLst>
            </a:custGeom>
            <a:solidFill>
              <a:srgbClr val="FF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49" name="Oval 21"/>
            <p:cNvSpPr>
              <a:spLocks noChangeArrowheads="1"/>
            </p:cNvSpPr>
            <p:nvPr/>
          </p:nvSpPr>
          <p:spPr bwMode="auto">
            <a:xfrm>
              <a:off x="2928" y="2448"/>
              <a:ext cx="1248" cy="1200"/>
            </a:xfrm>
            <a:prstGeom prst="ellipse">
              <a:avLst/>
            </a:prstGeom>
            <a:solidFill>
              <a:srgbClr val="CCCC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sp>
          <p:nvSpPr>
            <p:cNvPr id="10250" name="Freeform 24"/>
            <p:cNvSpPr>
              <a:spLocks/>
            </p:cNvSpPr>
            <p:nvPr/>
          </p:nvSpPr>
          <p:spPr bwMode="auto">
            <a:xfrm>
              <a:off x="3287" y="2448"/>
              <a:ext cx="248" cy="1200"/>
            </a:xfrm>
            <a:custGeom>
              <a:avLst/>
              <a:gdLst>
                <a:gd name="T0" fmla="*/ 248 w 248"/>
                <a:gd name="T1" fmla="*/ 0 h 1200"/>
                <a:gd name="T2" fmla="*/ 123 w 248"/>
                <a:gd name="T3" fmla="*/ 147 h 1200"/>
                <a:gd name="T4" fmla="*/ 43 w 248"/>
                <a:gd name="T5" fmla="*/ 339 h 1200"/>
                <a:gd name="T6" fmla="*/ 3 w 248"/>
                <a:gd name="T7" fmla="*/ 571 h 1200"/>
                <a:gd name="T8" fmla="*/ 23 w 248"/>
                <a:gd name="T9" fmla="*/ 763 h 1200"/>
                <a:gd name="T10" fmla="*/ 70 w 248"/>
                <a:gd name="T11" fmla="*/ 988 h 1200"/>
                <a:gd name="T12" fmla="*/ 200 w 248"/>
                <a:gd name="T13" fmla="*/ 1200 h 12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8" h="1200">
                  <a:moveTo>
                    <a:pt x="248" y="0"/>
                  </a:moveTo>
                  <a:cubicBezTo>
                    <a:pt x="227" y="24"/>
                    <a:pt x="157" y="91"/>
                    <a:pt x="123" y="147"/>
                  </a:cubicBezTo>
                  <a:cubicBezTo>
                    <a:pt x="89" y="203"/>
                    <a:pt x="63" y="268"/>
                    <a:pt x="43" y="339"/>
                  </a:cubicBezTo>
                  <a:cubicBezTo>
                    <a:pt x="23" y="410"/>
                    <a:pt x="6" y="500"/>
                    <a:pt x="3" y="571"/>
                  </a:cubicBezTo>
                  <a:cubicBezTo>
                    <a:pt x="0" y="642"/>
                    <a:pt x="12" y="694"/>
                    <a:pt x="23" y="763"/>
                  </a:cubicBezTo>
                  <a:cubicBezTo>
                    <a:pt x="34" y="832"/>
                    <a:pt x="41" y="915"/>
                    <a:pt x="70" y="988"/>
                  </a:cubicBezTo>
                  <a:cubicBezTo>
                    <a:pt x="99" y="1061"/>
                    <a:pt x="173" y="1156"/>
                    <a:pt x="200" y="1200"/>
                  </a:cubicBezTo>
                </a:path>
              </a:pathLst>
            </a:custGeom>
            <a:noFill/>
            <a:ln w="12700" cap="rnd" cmpd="sng">
              <a:solidFill>
                <a:schemeClr val="tx1"/>
              </a:solidFill>
              <a:prstDash val="sysDot"/>
              <a:round/>
              <a:headEnd type="none" w="med" len="med"/>
              <a:tailEnd type="oval"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1" name="Freeform 25"/>
            <p:cNvSpPr>
              <a:spLocks/>
            </p:cNvSpPr>
            <p:nvPr/>
          </p:nvSpPr>
          <p:spPr bwMode="auto">
            <a:xfrm>
              <a:off x="3504" y="2448"/>
              <a:ext cx="356" cy="1200"/>
            </a:xfrm>
            <a:custGeom>
              <a:avLst/>
              <a:gdLst>
                <a:gd name="T0" fmla="*/ 48 w 356"/>
                <a:gd name="T1" fmla="*/ 0 h 1200"/>
                <a:gd name="T2" fmla="*/ 217 w 356"/>
                <a:gd name="T3" fmla="*/ 174 h 1200"/>
                <a:gd name="T4" fmla="*/ 316 w 356"/>
                <a:gd name="T5" fmla="*/ 412 h 1200"/>
                <a:gd name="T6" fmla="*/ 329 w 356"/>
                <a:gd name="T7" fmla="*/ 743 h 1200"/>
                <a:gd name="T8" fmla="*/ 151 w 356"/>
                <a:gd name="T9" fmla="*/ 1054 h 1200"/>
                <a:gd name="T10" fmla="*/ 0 w 356"/>
                <a:gd name="T11" fmla="*/ 1200 h 12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6" h="1200">
                  <a:moveTo>
                    <a:pt x="48" y="0"/>
                  </a:moveTo>
                  <a:cubicBezTo>
                    <a:pt x="76" y="29"/>
                    <a:pt x="172" y="105"/>
                    <a:pt x="217" y="174"/>
                  </a:cubicBezTo>
                  <a:cubicBezTo>
                    <a:pt x="262" y="243"/>
                    <a:pt x="297" y="317"/>
                    <a:pt x="316" y="412"/>
                  </a:cubicBezTo>
                  <a:cubicBezTo>
                    <a:pt x="335" y="507"/>
                    <a:pt x="356" y="636"/>
                    <a:pt x="329" y="743"/>
                  </a:cubicBezTo>
                  <a:cubicBezTo>
                    <a:pt x="302" y="850"/>
                    <a:pt x="206" y="978"/>
                    <a:pt x="151" y="1054"/>
                  </a:cubicBezTo>
                  <a:cubicBezTo>
                    <a:pt x="96" y="1130"/>
                    <a:pt x="31" y="1170"/>
                    <a:pt x="0" y="1200"/>
                  </a:cubicBezTo>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2" name="Freeform 26"/>
            <p:cNvSpPr>
              <a:spLocks/>
            </p:cNvSpPr>
            <p:nvPr/>
          </p:nvSpPr>
          <p:spPr bwMode="auto">
            <a:xfrm>
              <a:off x="3297" y="3178"/>
              <a:ext cx="550" cy="71"/>
            </a:xfrm>
            <a:custGeom>
              <a:avLst/>
              <a:gdLst>
                <a:gd name="T0" fmla="*/ 0 w 550"/>
                <a:gd name="T1" fmla="*/ 33 h 71"/>
                <a:gd name="T2" fmla="*/ 265 w 550"/>
                <a:gd name="T3" fmla="*/ 66 h 71"/>
                <a:gd name="T4" fmla="*/ 550 w 550"/>
                <a:gd name="T5" fmla="*/ 0 h 71"/>
                <a:gd name="T6" fmla="*/ 0 60000 65536"/>
                <a:gd name="T7" fmla="*/ 0 60000 65536"/>
                <a:gd name="T8" fmla="*/ 0 60000 65536"/>
              </a:gdLst>
              <a:ahLst/>
              <a:cxnLst>
                <a:cxn ang="T6">
                  <a:pos x="T0" y="T1"/>
                </a:cxn>
                <a:cxn ang="T7">
                  <a:pos x="T2" y="T3"/>
                </a:cxn>
                <a:cxn ang="T8">
                  <a:pos x="T4" y="T5"/>
                </a:cxn>
              </a:cxnLst>
              <a:rect l="0" t="0" r="r" b="b"/>
              <a:pathLst>
                <a:path w="550" h="71">
                  <a:moveTo>
                    <a:pt x="0" y="33"/>
                  </a:moveTo>
                  <a:cubicBezTo>
                    <a:pt x="44" y="38"/>
                    <a:pt x="173" y="71"/>
                    <a:pt x="265" y="66"/>
                  </a:cubicBezTo>
                  <a:cubicBezTo>
                    <a:pt x="357" y="61"/>
                    <a:pt x="491" y="14"/>
                    <a:pt x="550" y="0"/>
                  </a:cubicBezTo>
                </a:path>
              </a:pathLst>
            </a:custGeom>
            <a:noFill/>
            <a:ln w="1270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3" name="Freeform 27"/>
            <p:cNvSpPr>
              <a:spLocks/>
            </p:cNvSpPr>
            <p:nvPr/>
          </p:nvSpPr>
          <p:spPr bwMode="auto">
            <a:xfrm>
              <a:off x="3304" y="2448"/>
              <a:ext cx="248" cy="756"/>
            </a:xfrm>
            <a:custGeom>
              <a:avLst/>
              <a:gdLst>
                <a:gd name="T0" fmla="*/ 248 w 248"/>
                <a:gd name="T1" fmla="*/ 0 h 756"/>
                <a:gd name="T2" fmla="*/ 0 w 248"/>
                <a:gd name="T3" fmla="*/ 756 h 756"/>
                <a:gd name="T4" fmla="*/ 0 60000 65536"/>
                <a:gd name="T5" fmla="*/ 0 60000 65536"/>
              </a:gdLst>
              <a:ahLst/>
              <a:cxnLst>
                <a:cxn ang="T4">
                  <a:pos x="T0" y="T1"/>
                </a:cxn>
                <a:cxn ang="T5">
                  <a:pos x="T2" y="T3"/>
                </a:cxn>
              </a:cxnLst>
              <a:rect l="0" t="0" r="r" b="b"/>
              <a:pathLst>
                <a:path w="248" h="756">
                  <a:moveTo>
                    <a:pt x="248" y="0"/>
                  </a:moveTo>
                  <a:lnTo>
                    <a:pt x="0" y="756"/>
                  </a:lnTo>
                </a:path>
              </a:pathLst>
            </a:custGeom>
            <a:noFill/>
            <a:ln w="12700" cap="rnd" cmpd="sng">
              <a:solidFill>
                <a:schemeClr val="tx1"/>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4" name="Freeform 28"/>
            <p:cNvSpPr>
              <a:spLocks/>
            </p:cNvSpPr>
            <p:nvPr/>
          </p:nvSpPr>
          <p:spPr bwMode="auto">
            <a:xfrm>
              <a:off x="3552" y="2448"/>
              <a:ext cx="281" cy="730"/>
            </a:xfrm>
            <a:custGeom>
              <a:avLst/>
              <a:gdLst>
                <a:gd name="T0" fmla="*/ 0 w 281"/>
                <a:gd name="T1" fmla="*/ 0 h 730"/>
                <a:gd name="T2" fmla="*/ 281 w 281"/>
                <a:gd name="T3" fmla="*/ 730 h 730"/>
                <a:gd name="T4" fmla="*/ 0 60000 65536"/>
                <a:gd name="T5" fmla="*/ 0 60000 65536"/>
              </a:gdLst>
              <a:ahLst/>
              <a:cxnLst>
                <a:cxn ang="T4">
                  <a:pos x="T0" y="T1"/>
                </a:cxn>
                <a:cxn ang="T5">
                  <a:pos x="T2" y="T3"/>
                </a:cxn>
              </a:cxnLst>
              <a:rect l="0" t="0" r="r" b="b"/>
              <a:pathLst>
                <a:path w="281" h="730">
                  <a:moveTo>
                    <a:pt x="0" y="0"/>
                  </a:moveTo>
                  <a:lnTo>
                    <a:pt x="281" y="730"/>
                  </a:lnTo>
                </a:path>
              </a:pathLst>
            </a:custGeom>
            <a:noFill/>
            <a:ln w="12700" cap="rnd" cmpd="sng">
              <a:solidFill>
                <a:schemeClr val="tx1"/>
              </a:solidFill>
              <a:prstDash val="sysDot"/>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5" name="Line 31"/>
            <p:cNvSpPr>
              <a:spLocks noChangeShapeType="1"/>
            </p:cNvSpPr>
            <p:nvPr/>
          </p:nvSpPr>
          <p:spPr bwMode="auto">
            <a:xfrm flipH="1">
              <a:off x="3120" y="3216"/>
              <a:ext cx="192" cy="62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6" name="Line 32"/>
            <p:cNvSpPr>
              <a:spLocks noChangeShapeType="1"/>
            </p:cNvSpPr>
            <p:nvPr/>
          </p:nvSpPr>
          <p:spPr bwMode="auto">
            <a:xfrm>
              <a:off x="3840" y="3168"/>
              <a:ext cx="240" cy="5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7" name="Freeform 33"/>
            <p:cNvSpPr>
              <a:spLocks/>
            </p:cNvSpPr>
            <p:nvPr/>
          </p:nvSpPr>
          <p:spPr bwMode="auto">
            <a:xfrm>
              <a:off x="3120" y="3744"/>
              <a:ext cx="960" cy="145"/>
            </a:xfrm>
            <a:custGeom>
              <a:avLst/>
              <a:gdLst>
                <a:gd name="T0" fmla="*/ 0 w 960"/>
                <a:gd name="T1" fmla="*/ 96 h 145"/>
                <a:gd name="T2" fmla="*/ 508 w 960"/>
                <a:gd name="T3" fmla="*/ 129 h 145"/>
                <a:gd name="T4" fmla="*/ 960 w 960"/>
                <a:gd name="T5" fmla="*/ 0 h 145"/>
                <a:gd name="T6" fmla="*/ 0 60000 65536"/>
                <a:gd name="T7" fmla="*/ 0 60000 65536"/>
                <a:gd name="T8" fmla="*/ 0 60000 65536"/>
              </a:gdLst>
              <a:ahLst/>
              <a:cxnLst>
                <a:cxn ang="T6">
                  <a:pos x="T0" y="T1"/>
                </a:cxn>
                <a:cxn ang="T7">
                  <a:pos x="T2" y="T3"/>
                </a:cxn>
                <a:cxn ang="T8">
                  <a:pos x="T4" y="T5"/>
                </a:cxn>
              </a:cxnLst>
              <a:rect l="0" t="0" r="r" b="b"/>
              <a:pathLst>
                <a:path w="960" h="145">
                  <a:moveTo>
                    <a:pt x="0" y="96"/>
                  </a:moveTo>
                  <a:cubicBezTo>
                    <a:pt x="85" y="101"/>
                    <a:pt x="348" y="145"/>
                    <a:pt x="508" y="129"/>
                  </a:cubicBezTo>
                  <a:cubicBezTo>
                    <a:pt x="668" y="113"/>
                    <a:pt x="866" y="27"/>
                    <a:pt x="960" y="0"/>
                  </a:cubicBezTo>
                </a:path>
              </a:pathLst>
            </a:custGeom>
            <a:noFill/>
            <a:ln w="12700">
              <a:solidFill>
                <a:srgbClr val="FF3300"/>
              </a:solidFill>
              <a:round/>
              <a:headEnd type="oval" w="med" len="me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8" name="Freeform 34"/>
            <p:cNvSpPr>
              <a:spLocks/>
            </p:cNvSpPr>
            <p:nvPr/>
          </p:nvSpPr>
          <p:spPr bwMode="auto">
            <a:xfrm>
              <a:off x="3082" y="2539"/>
              <a:ext cx="265" cy="192"/>
            </a:xfrm>
            <a:custGeom>
              <a:avLst/>
              <a:gdLst>
                <a:gd name="T0" fmla="*/ 265 w 265"/>
                <a:gd name="T1" fmla="*/ 0 h 192"/>
                <a:gd name="T2" fmla="*/ 113 w 265"/>
                <a:gd name="T3" fmla="*/ 86 h 192"/>
                <a:gd name="T4" fmla="*/ 0 w 265"/>
                <a:gd name="T5" fmla="*/ 192 h 192"/>
                <a:gd name="T6" fmla="*/ 0 60000 65536"/>
                <a:gd name="T7" fmla="*/ 0 60000 65536"/>
                <a:gd name="T8" fmla="*/ 0 60000 65536"/>
              </a:gdLst>
              <a:ahLst/>
              <a:cxnLst>
                <a:cxn ang="T6">
                  <a:pos x="T0" y="T1"/>
                </a:cxn>
                <a:cxn ang="T7">
                  <a:pos x="T2" y="T3"/>
                </a:cxn>
                <a:cxn ang="T8">
                  <a:pos x="T4" y="T5"/>
                </a:cxn>
              </a:cxnLst>
              <a:rect l="0" t="0" r="r" b="b"/>
              <a:pathLst>
                <a:path w="265" h="192">
                  <a:moveTo>
                    <a:pt x="265" y="0"/>
                  </a:moveTo>
                  <a:cubicBezTo>
                    <a:pt x="240" y="14"/>
                    <a:pt x="157" y="54"/>
                    <a:pt x="113" y="86"/>
                  </a:cubicBezTo>
                  <a:cubicBezTo>
                    <a:pt x="69" y="118"/>
                    <a:pt x="24" y="170"/>
                    <a:pt x="0" y="192"/>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59" name="Freeform 35"/>
            <p:cNvSpPr>
              <a:spLocks/>
            </p:cNvSpPr>
            <p:nvPr/>
          </p:nvSpPr>
          <p:spPr bwMode="auto">
            <a:xfrm>
              <a:off x="3168" y="2592"/>
              <a:ext cx="146" cy="93"/>
            </a:xfrm>
            <a:custGeom>
              <a:avLst/>
              <a:gdLst>
                <a:gd name="T0" fmla="*/ 146 w 146"/>
                <a:gd name="T1" fmla="*/ 0 h 93"/>
                <a:gd name="T2" fmla="*/ 73 w 146"/>
                <a:gd name="T3" fmla="*/ 40 h 93"/>
                <a:gd name="T4" fmla="*/ 0 w 146"/>
                <a:gd name="T5" fmla="*/ 93 h 93"/>
                <a:gd name="T6" fmla="*/ 0 60000 65536"/>
                <a:gd name="T7" fmla="*/ 0 60000 65536"/>
                <a:gd name="T8" fmla="*/ 0 60000 65536"/>
              </a:gdLst>
              <a:ahLst/>
              <a:cxnLst>
                <a:cxn ang="T6">
                  <a:pos x="T0" y="T1"/>
                </a:cxn>
                <a:cxn ang="T7">
                  <a:pos x="T2" y="T3"/>
                </a:cxn>
                <a:cxn ang="T8">
                  <a:pos x="T4" y="T5"/>
                </a:cxn>
              </a:cxnLst>
              <a:rect l="0" t="0" r="r" b="b"/>
              <a:pathLst>
                <a:path w="146" h="93">
                  <a:moveTo>
                    <a:pt x="146" y="0"/>
                  </a:moveTo>
                  <a:cubicBezTo>
                    <a:pt x="134" y="7"/>
                    <a:pt x="97" y="25"/>
                    <a:pt x="73" y="40"/>
                  </a:cubicBezTo>
                  <a:cubicBezTo>
                    <a:pt x="49" y="55"/>
                    <a:pt x="15" y="82"/>
                    <a:pt x="0" y="93"/>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60" name="Freeform 36"/>
            <p:cNvSpPr>
              <a:spLocks/>
            </p:cNvSpPr>
            <p:nvPr/>
          </p:nvSpPr>
          <p:spPr bwMode="auto">
            <a:xfrm>
              <a:off x="3214" y="2632"/>
              <a:ext cx="73" cy="53"/>
            </a:xfrm>
            <a:custGeom>
              <a:avLst/>
              <a:gdLst>
                <a:gd name="T0" fmla="*/ 73 w 73"/>
                <a:gd name="T1" fmla="*/ 0 h 53"/>
                <a:gd name="T2" fmla="*/ 32 w 73"/>
                <a:gd name="T3" fmla="*/ 25 h 53"/>
                <a:gd name="T4" fmla="*/ 0 w 73"/>
                <a:gd name="T5" fmla="*/ 53 h 53"/>
                <a:gd name="T6" fmla="*/ 0 60000 65536"/>
                <a:gd name="T7" fmla="*/ 0 60000 65536"/>
                <a:gd name="T8" fmla="*/ 0 60000 65536"/>
              </a:gdLst>
              <a:ahLst/>
              <a:cxnLst>
                <a:cxn ang="T6">
                  <a:pos x="T0" y="T1"/>
                </a:cxn>
                <a:cxn ang="T7">
                  <a:pos x="T2" y="T3"/>
                </a:cxn>
                <a:cxn ang="T8">
                  <a:pos x="T4" y="T5"/>
                </a:cxn>
              </a:cxnLst>
              <a:rect l="0" t="0" r="r" b="b"/>
              <a:pathLst>
                <a:path w="73" h="53">
                  <a:moveTo>
                    <a:pt x="73" y="0"/>
                  </a:moveTo>
                  <a:cubicBezTo>
                    <a:pt x="66" y="4"/>
                    <a:pt x="44" y="16"/>
                    <a:pt x="32" y="25"/>
                  </a:cubicBezTo>
                  <a:cubicBezTo>
                    <a:pt x="20" y="34"/>
                    <a:pt x="7" y="47"/>
                    <a:pt x="0" y="53"/>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61" name="Text Box 37"/>
            <p:cNvSpPr txBox="1">
              <a:spLocks noChangeArrowheads="1"/>
            </p:cNvSpPr>
            <p:nvPr/>
          </p:nvSpPr>
          <p:spPr bwMode="auto">
            <a:xfrm>
              <a:off x="3446" y="2246"/>
              <a:ext cx="20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solidFill>
                    <a:schemeClr val="tx2"/>
                  </a:solidFill>
                </a:rPr>
                <a:t>N</a:t>
              </a:r>
            </a:p>
          </p:txBody>
        </p:sp>
        <p:sp>
          <p:nvSpPr>
            <p:cNvPr id="10262" name="Text Box 38"/>
            <p:cNvSpPr txBox="1">
              <a:spLocks noChangeArrowheads="1"/>
            </p:cNvSpPr>
            <p:nvPr/>
          </p:nvSpPr>
          <p:spPr bwMode="auto">
            <a:xfrm>
              <a:off x="3120" y="3120"/>
              <a:ext cx="187"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solidFill>
                    <a:schemeClr val="tx2"/>
                  </a:solidFill>
                </a:rPr>
                <a:t>p</a:t>
              </a:r>
            </a:p>
          </p:txBody>
        </p:sp>
        <p:sp>
          <p:nvSpPr>
            <p:cNvPr id="10263" name="Text Box 39"/>
            <p:cNvSpPr txBox="1">
              <a:spLocks noChangeArrowheads="1"/>
            </p:cNvSpPr>
            <p:nvPr/>
          </p:nvSpPr>
          <p:spPr bwMode="auto">
            <a:xfrm>
              <a:off x="3888" y="3072"/>
              <a:ext cx="187"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solidFill>
                    <a:schemeClr val="tx2"/>
                  </a:solidFill>
                </a:rPr>
                <a:t>q</a:t>
              </a:r>
            </a:p>
          </p:txBody>
        </p:sp>
        <p:sp>
          <p:nvSpPr>
            <p:cNvPr id="10264" name="Text Box 40"/>
            <p:cNvSpPr txBox="1">
              <a:spLocks noChangeArrowheads="1"/>
            </p:cNvSpPr>
            <p:nvPr/>
          </p:nvSpPr>
          <p:spPr bwMode="auto">
            <a:xfrm>
              <a:off x="2832" y="3696"/>
              <a:ext cx="21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solidFill>
                    <a:srgbClr val="FF3300"/>
                  </a:solidFill>
                </a:rPr>
                <a:t>p’</a:t>
              </a:r>
            </a:p>
          </p:txBody>
        </p:sp>
        <p:sp>
          <p:nvSpPr>
            <p:cNvPr id="10265" name="Text Box 41"/>
            <p:cNvSpPr txBox="1">
              <a:spLocks noChangeArrowheads="1"/>
            </p:cNvSpPr>
            <p:nvPr/>
          </p:nvSpPr>
          <p:spPr bwMode="auto">
            <a:xfrm>
              <a:off x="4128" y="3648"/>
              <a:ext cx="21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lnSpc>
                  <a:spcPct val="100000"/>
                </a:lnSpc>
                <a:spcBef>
                  <a:spcPct val="0"/>
                </a:spcBef>
              </a:pPr>
              <a:r>
                <a:rPr lang="en-US">
                  <a:solidFill>
                    <a:srgbClr val="FF3300"/>
                  </a:solidFill>
                </a:rPr>
                <a:t>q’</a:t>
              </a:r>
            </a:p>
          </p:txBody>
        </p:sp>
        <p:sp>
          <p:nvSpPr>
            <p:cNvPr id="10266" name="Freeform 42"/>
            <p:cNvSpPr>
              <a:spLocks/>
            </p:cNvSpPr>
            <p:nvPr/>
          </p:nvSpPr>
          <p:spPr bwMode="auto">
            <a:xfrm>
              <a:off x="2928" y="3072"/>
              <a:ext cx="389" cy="132"/>
            </a:xfrm>
            <a:custGeom>
              <a:avLst/>
              <a:gdLst>
                <a:gd name="T0" fmla="*/ 389 w 389"/>
                <a:gd name="T1" fmla="*/ 132 h 132"/>
                <a:gd name="T2" fmla="*/ 157 w 389"/>
                <a:gd name="T3" fmla="*/ 79 h 132"/>
                <a:gd name="T4" fmla="*/ 0 w 389"/>
                <a:gd name="T5" fmla="*/ 0 h 132"/>
                <a:gd name="T6" fmla="*/ 0 60000 65536"/>
                <a:gd name="T7" fmla="*/ 0 60000 65536"/>
                <a:gd name="T8" fmla="*/ 0 60000 65536"/>
              </a:gdLst>
              <a:ahLst/>
              <a:cxnLst>
                <a:cxn ang="T6">
                  <a:pos x="T0" y="T1"/>
                </a:cxn>
                <a:cxn ang="T7">
                  <a:pos x="T2" y="T3"/>
                </a:cxn>
                <a:cxn ang="T8">
                  <a:pos x="T4" y="T5"/>
                </a:cxn>
              </a:cxnLst>
              <a:rect l="0" t="0" r="r" b="b"/>
              <a:pathLst>
                <a:path w="389" h="132">
                  <a:moveTo>
                    <a:pt x="389" y="132"/>
                  </a:moveTo>
                  <a:cubicBezTo>
                    <a:pt x="350" y="123"/>
                    <a:pt x="222" y="101"/>
                    <a:pt x="157" y="79"/>
                  </a:cubicBezTo>
                  <a:cubicBezTo>
                    <a:pt x="92" y="57"/>
                    <a:pt x="33" y="16"/>
                    <a:pt x="0" y="0"/>
                  </a:cubicBezTo>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sp>
          <p:nvSpPr>
            <p:cNvPr id="10267" name="Freeform 43"/>
            <p:cNvSpPr>
              <a:spLocks/>
            </p:cNvSpPr>
            <p:nvPr/>
          </p:nvSpPr>
          <p:spPr bwMode="auto">
            <a:xfrm>
              <a:off x="3840" y="2976"/>
              <a:ext cx="336" cy="192"/>
            </a:xfrm>
            <a:custGeom>
              <a:avLst/>
              <a:gdLst>
                <a:gd name="T0" fmla="*/ 0 w 336"/>
                <a:gd name="T1" fmla="*/ 192 h 192"/>
                <a:gd name="T2" fmla="*/ 199 w 336"/>
                <a:gd name="T3" fmla="*/ 103 h 192"/>
                <a:gd name="T4" fmla="*/ 336 w 336"/>
                <a:gd name="T5" fmla="*/ 0 h 192"/>
                <a:gd name="T6" fmla="*/ 0 60000 65536"/>
                <a:gd name="T7" fmla="*/ 0 60000 65536"/>
                <a:gd name="T8" fmla="*/ 0 60000 65536"/>
              </a:gdLst>
              <a:ahLst/>
              <a:cxnLst>
                <a:cxn ang="T6">
                  <a:pos x="T0" y="T1"/>
                </a:cxn>
                <a:cxn ang="T7">
                  <a:pos x="T2" y="T3"/>
                </a:cxn>
                <a:cxn ang="T8">
                  <a:pos x="T4" y="T5"/>
                </a:cxn>
              </a:cxnLst>
              <a:rect l="0" t="0" r="r" b="b"/>
              <a:pathLst>
                <a:path w="336" h="192">
                  <a:moveTo>
                    <a:pt x="0" y="192"/>
                  </a:moveTo>
                  <a:cubicBezTo>
                    <a:pt x="33" y="177"/>
                    <a:pt x="143" y="135"/>
                    <a:pt x="199" y="103"/>
                  </a:cubicBezTo>
                  <a:cubicBezTo>
                    <a:pt x="255" y="71"/>
                    <a:pt x="308" y="22"/>
                    <a:pt x="336" y="0"/>
                  </a:cubicBezTo>
                </a:path>
              </a:pathLst>
            </a:custGeom>
            <a:noFill/>
            <a:ln w="12700" cap="rnd" cmpd="sng">
              <a:solidFill>
                <a:schemeClr val="tx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CA"/>
            </a:p>
          </p:txBody>
        </p:sp>
      </p:grpSp>
      <p:sp>
        <p:nvSpPr>
          <p:cNvPr id="10246" name="Text Box 44"/>
          <p:cNvSpPr txBox="1">
            <a:spLocks noChangeArrowheads="1"/>
          </p:cNvSpPr>
          <p:nvPr/>
        </p:nvSpPr>
        <p:spPr bwMode="auto">
          <a:xfrm>
            <a:off x="1905000" y="762000"/>
            <a:ext cx="54165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hlink"/>
                </a:solidFill>
                <a:latin typeface="Arial" pitchFamily="34" charset="0"/>
              </a:defRPr>
            </a:lvl1pPr>
            <a:lvl2pPr marL="742950" indent="-285750" eaLnBrk="0" hangingPunct="0">
              <a:defRPr sz="1600">
                <a:solidFill>
                  <a:schemeClr val="hlink"/>
                </a:solidFill>
                <a:latin typeface="Arial" pitchFamily="34" charset="0"/>
              </a:defRPr>
            </a:lvl2pPr>
            <a:lvl3pPr marL="1143000" indent="-228600" eaLnBrk="0" hangingPunct="0">
              <a:defRPr sz="1600">
                <a:solidFill>
                  <a:schemeClr val="hlink"/>
                </a:solidFill>
                <a:latin typeface="Arial" pitchFamily="34" charset="0"/>
              </a:defRPr>
            </a:lvl3pPr>
            <a:lvl4pPr marL="1600200" indent="-228600" eaLnBrk="0" hangingPunct="0">
              <a:defRPr sz="1600">
                <a:solidFill>
                  <a:schemeClr val="hlink"/>
                </a:solidFill>
                <a:latin typeface="Arial" pitchFamily="34" charset="0"/>
              </a:defRPr>
            </a:lvl4pPr>
            <a:lvl5pPr marL="2057400" indent="-228600" eaLnBrk="0" hangingPunct="0">
              <a:defRPr sz="1600">
                <a:solidFill>
                  <a:schemeClr val="hlink"/>
                </a:solidFill>
                <a:latin typeface="Arial" pitchFamily="34" charset="0"/>
              </a:defRPr>
            </a:lvl5pPr>
            <a:lvl6pPr marL="2514600" indent="-228600" eaLnBrk="0" fontAlgn="base" hangingPunct="0">
              <a:lnSpc>
                <a:spcPct val="90000"/>
              </a:lnSpc>
              <a:spcBef>
                <a:spcPct val="50000"/>
              </a:spcBef>
              <a:spcAft>
                <a:spcPct val="0"/>
              </a:spcAft>
              <a:defRPr sz="1600">
                <a:solidFill>
                  <a:schemeClr val="hlink"/>
                </a:solidFill>
                <a:latin typeface="Arial" pitchFamily="34" charset="0"/>
              </a:defRPr>
            </a:lvl6pPr>
            <a:lvl7pPr marL="2971800" indent="-228600" eaLnBrk="0" fontAlgn="base" hangingPunct="0">
              <a:lnSpc>
                <a:spcPct val="90000"/>
              </a:lnSpc>
              <a:spcBef>
                <a:spcPct val="50000"/>
              </a:spcBef>
              <a:spcAft>
                <a:spcPct val="0"/>
              </a:spcAft>
              <a:defRPr sz="1600">
                <a:solidFill>
                  <a:schemeClr val="hlink"/>
                </a:solidFill>
                <a:latin typeface="Arial" pitchFamily="34" charset="0"/>
              </a:defRPr>
            </a:lvl7pPr>
            <a:lvl8pPr marL="3429000" indent="-228600" eaLnBrk="0" fontAlgn="base" hangingPunct="0">
              <a:lnSpc>
                <a:spcPct val="90000"/>
              </a:lnSpc>
              <a:spcBef>
                <a:spcPct val="50000"/>
              </a:spcBef>
              <a:spcAft>
                <a:spcPct val="0"/>
              </a:spcAft>
              <a:defRPr sz="1600">
                <a:solidFill>
                  <a:schemeClr val="hlink"/>
                </a:solidFill>
                <a:latin typeface="Arial" pitchFamily="34" charset="0"/>
              </a:defRPr>
            </a:lvl8pPr>
            <a:lvl9pPr marL="3886200" indent="-228600" eaLnBrk="0" fontAlgn="base" hangingPunct="0">
              <a:lnSpc>
                <a:spcPct val="90000"/>
              </a:lnSpc>
              <a:spcBef>
                <a:spcPct val="50000"/>
              </a:spcBef>
              <a:spcAft>
                <a:spcPct val="0"/>
              </a:spcAft>
              <a:defRPr sz="1600">
                <a:solidFill>
                  <a:schemeClr val="hlink"/>
                </a:solidFill>
                <a:latin typeface="Arial" pitchFamily="34" charset="0"/>
              </a:defRPr>
            </a:lvl9pPr>
          </a:lstStyle>
          <a:p>
            <a:pPr eaLnBrk="1" hangingPunct="1"/>
            <a:r>
              <a:rPr lang="en-US">
                <a:solidFill>
                  <a:schemeClr val="bg2"/>
                </a:solidFill>
              </a:rPr>
              <a:t>[1-skeleton : vertex-edge incidence graph of the polytope.]</a:t>
            </a:r>
          </a:p>
        </p:txBody>
      </p:sp>
      <p:sp>
        <p:nvSpPr>
          <p:cNvPr id="52269" name="Rectangle 45"/>
          <p:cNvSpPr>
            <a:spLocks noChangeArrowheads="1"/>
          </p:cNvSpPr>
          <p:nvPr/>
        </p:nvSpPr>
        <p:spPr bwMode="auto">
          <a:xfrm>
            <a:off x="685800" y="4038600"/>
            <a:ext cx="370205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chemeClr val="tx2"/>
                </a:solidFill>
              </a:rPr>
              <a:t>Step (2):	 Stereographic projection: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wipe(left)">
                                      <p:cBhvr>
                                        <p:cTn id="7" dur="500"/>
                                        <p:tgtEl>
                                          <p:spTgt spid="52229"/>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52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2269"/>
                                        </p:tgtEl>
                                        <p:attrNameLst>
                                          <p:attrName>style.visibility</p:attrName>
                                        </p:attrNameLst>
                                      </p:cBhvr>
                                      <p:to>
                                        <p:strVal val="visible"/>
                                      </p:to>
                                    </p:set>
                                    <p:animEffect transition="in" filter="wipe(left)">
                                      <p:cBhvr>
                                        <p:cTn id="15" dur="500"/>
                                        <p:tgtEl>
                                          <p:spTgt spid="52269"/>
                                        </p:tgtEl>
                                      </p:cBhvr>
                                    </p:animEffect>
                                  </p:childTnLst>
                                </p:cTn>
                              </p:par>
                            </p:childTnLst>
                          </p:cTn>
                        </p:par>
                        <p:par>
                          <p:cTn id="16" fill="hold" nodeType="afterGroup">
                            <p:stCondLst>
                              <p:cond delay="500"/>
                            </p:stCondLst>
                            <p:childTnLst>
                              <p:par>
                                <p:cTn id="17" presetID="1" presetClass="entr" presetSubtype="0" fill="hold" nodeType="afterEffect">
                                  <p:stCondLst>
                                    <p:cond delay="0"/>
                                  </p:stCondLst>
                                  <p:childTnLst>
                                    <p:set>
                                      <p:cBhvr>
                                        <p:cTn id="18" dur="1" fill="hold">
                                          <p:stCondLst>
                                            <p:cond delay="499"/>
                                          </p:stCondLst>
                                        </p:cTn>
                                        <p:tgtEl>
                                          <p:spTgt spid="52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utoUpdateAnimBg="0"/>
      <p:bldP spid="52269" grpId="0" autoUpdateAnimBg="0"/>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99"/>
      </a:hlink>
      <a:folHlink>
        <a:srgbClr val="3366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hlink"/>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90000"/>
          </a:lnSpc>
          <a:spcBef>
            <a:spcPct val="50000"/>
          </a:spcBef>
          <a:spcAft>
            <a:spcPct val="0"/>
          </a:spcAft>
          <a:buClrTx/>
          <a:buSzTx/>
          <a:buFontTx/>
          <a:buNone/>
          <a:tabLst/>
          <a:defRPr kumimoji="0" lang="en-US" sz="1600" b="0" i="0" u="none" strike="noStrike" cap="none" normalizeH="0" baseline="0" smtClean="0">
            <a:ln>
              <a:noFill/>
            </a:ln>
            <a:solidFill>
              <a:schemeClr val="hlink"/>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99"/>
        </a:hlink>
        <a:folHlink>
          <a:srgbClr val="3366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1624</TotalTime>
  <Words>1822</Words>
  <Application>Microsoft Office PowerPoint</Application>
  <PresentationFormat>On-screen Show (4:3)</PresentationFormat>
  <Paragraphs>334</Paragraphs>
  <Slides>33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Arial</vt:lpstr>
      <vt:lpstr>Times New Roman</vt:lpstr>
      <vt:lpstr>Calibri</vt:lpstr>
      <vt:lpstr>Algerian</vt:lpstr>
      <vt:lpstr>Wingdings</vt:lpstr>
      <vt:lpstr>Symbol</vt:lpstr>
      <vt:lpstr>Lucida Calligraphy</vt:lpstr>
      <vt:lpstr>Arial Rounded MT Bold</vt:lpstr>
      <vt:lpstr>Default Design</vt:lpstr>
      <vt:lpstr>Microsoft Equation 3.0</vt:lpstr>
      <vt:lpstr>COSC 6114</vt:lpstr>
      <vt:lpstr>TOICS</vt:lpstr>
      <vt:lpstr>References:</vt:lpstr>
      <vt:lpstr>General Facts on Polytopes</vt:lpstr>
      <vt:lpstr>PowerPoint Presentation</vt:lpstr>
      <vt:lpstr>Face lattice incidence  Data Structure</vt:lpstr>
      <vt:lpstr>Face lattice incidence  3D Example</vt:lpstr>
      <vt:lpstr>PowerPoint Presentation</vt:lpstr>
      <vt:lpstr>PowerPoint Presentation</vt:lpstr>
      <vt:lpstr>PowerPoint Presentation</vt:lpstr>
      <vt:lpstr>3D non-convex POLYTOPES</vt:lpstr>
      <vt:lpstr>3D Regular POLYTOPES</vt:lpstr>
      <vt:lpstr>d Dim CH Algorithms</vt:lpstr>
      <vt:lpstr>The Gift Wrapping Method   [Chand-Kapur 1970]</vt:lpstr>
      <vt:lpstr>ALGORITHM  Gift Wrapping</vt:lpstr>
      <vt:lpstr>ALGORITHM  Gift Wrapping</vt:lpstr>
      <vt:lpstr>The Gift Wrapping Method   Analysis</vt:lpstr>
      <vt:lpstr>The beneath-beyond Method   [Kallay 1981]</vt:lpstr>
      <vt:lpstr>Beneath-Beyond 3D CH Algorithm          O(n2) time</vt:lpstr>
      <vt:lpstr>Divide-&amp;-Conquer 3D CH Algorithm [Preparata-Hong,1977]</vt:lpstr>
      <vt:lpstr>Merge two Convex Hulls</vt:lpstr>
      <vt:lpstr>Merge two Convex Hulls</vt:lpstr>
      <vt:lpstr>Randomized Incremental 3D CH Algorithm</vt:lpstr>
      <vt:lpstr>Bipartite Conflict Graph G</vt:lpstr>
      <vt:lpstr>How to Update the Conflict Graph G</vt:lpstr>
      <vt:lpstr>Randomized Incremental 3D CH Algorithm</vt:lpstr>
      <vt:lpstr>Randomized Incremental 3D CH Algorithm - Analysis</vt:lpstr>
      <vt:lpstr>Randomized Incremental 3D CH Algorithm - Analysis</vt:lpstr>
      <vt:lpstr>Exercises</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dc:creator>
  <cp:lastModifiedBy>andy</cp:lastModifiedBy>
  <cp:revision>205</cp:revision>
  <dcterms:created xsi:type="dcterms:W3CDTF">1601-01-01T00:00:00Z</dcterms:created>
  <dcterms:modified xsi:type="dcterms:W3CDTF">2010-11-12T20:39:26Z</dcterms:modified>
</cp:coreProperties>
</file>